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40"/>
  </p:notesMasterIdLst>
  <p:handoutMasterIdLst>
    <p:handoutMasterId r:id="rId41"/>
  </p:handoutMasterIdLst>
  <p:sldIdLst>
    <p:sldId id="258" r:id="rId3"/>
    <p:sldId id="428" r:id="rId4"/>
    <p:sldId id="257" r:id="rId5"/>
    <p:sldId id="388" r:id="rId6"/>
    <p:sldId id="395" r:id="rId7"/>
    <p:sldId id="362" r:id="rId8"/>
    <p:sldId id="410" r:id="rId9"/>
    <p:sldId id="430" r:id="rId10"/>
    <p:sldId id="429" r:id="rId11"/>
    <p:sldId id="411" r:id="rId12"/>
    <p:sldId id="264" r:id="rId13"/>
    <p:sldId id="271" r:id="rId14"/>
    <p:sldId id="282" r:id="rId15"/>
    <p:sldId id="311" r:id="rId16"/>
    <p:sldId id="284" r:id="rId17"/>
    <p:sldId id="415" r:id="rId18"/>
    <p:sldId id="377" r:id="rId19"/>
    <p:sldId id="403" r:id="rId20"/>
    <p:sldId id="402" r:id="rId21"/>
    <p:sldId id="413" r:id="rId22"/>
    <p:sldId id="414" r:id="rId23"/>
    <p:sldId id="431" r:id="rId24"/>
    <p:sldId id="405" r:id="rId25"/>
    <p:sldId id="408" r:id="rId26"/>
    <p:sldId id="424" r:id="rId27"/>
    <p:sldId id="423" r:id="rId28"/>
    <p:sldId id="419" r:id="rId29"/>
    <p:sldId id="427" r:id="rId30"/>
    <p:sldId id="425" r:id="rId31"/>
    <p:sldId id="407" r:id="rId32"/>
    <p:sldId id="406" r:id="rId33"/>
    <p:sldId id="416" r:id="rId34"/>
    <p:sldId id="417" r:id="rId35"/>
    <p:sldId id="307" r:id="rId36"/>
    <p:sldId id="288" r:id="rId37"/>
    <p:sldId id="389" r:id="rId38"/>
    <p:sldId id="390" r:id="rId39"/>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88871D-8DB9-4806-981F-3E118A9522A6}">
          <p14:sldIdLst>
            <p14:sldId id="258"/>
            <p14:sldId id="428"/>
            <p14:sldId id="257"/>
            <p14:sldId id="388"/>
            <p14:sldId id="395"/>
            <p14:sldId id="362"/>
            <p14:sldId id="410"/>
            <p14:sldId id="430"/>
            <p14:sldId id="429"/>
            <p14:sldId id="411"/>
            <p14:sldId id="264"/>
            <p14:sldId id="271"/>
            <p14:sldId id="282"/>
            <p14:sldId id="311"/>
            <p14:sldId id="284"/>
            <p14:sldId id="415"/>
            <p14:sldId id="377"/>
            <p14:sldId id="403"/>
            <p14:sldId id="402"/>
            <p14:sldId id="413"/>
            <p14:sldId id="414"/>
            <p14:sldId id="431"/>
            <p14:sldId id="405"/>
            <p14:sldId id="408"/>
            <p14:sldId id="424"/>
            <p14:sldId id="423"/>
            <p14:sldId id="419"/>
            <p14:sldId id="427"/>
            <p14:sldId id="425"/>
            <p14:sldId id="407"/>
            <p14:sldId id="406"/>
            <p14:sldId id="416"/>
            <p14:sldId id="417"/>
            <p14:sldId id="307"/>
            <p14:sldId id="288"/>
            <p14:sldId id="389"/>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5" autoAdjust="0"/>
    <p:restoredTop sz="77203" autoAdjust="0"/>
  </p:normalViewPr>
  <p:slideViewPr>
    <p:cSldViewPr snapToGrid="0" snapToObjects="1">
      <p:cViewPr varScale="1">
        <p:scale>
          <a:sx n="88" d="100"/>
          <a:sy n="88" d="100"/>
        </p:scale>
        <p:origin x="225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tshome.utk.tennessee.edu\home\supendra\TN%20Population%20shifts\Tennessee%20county%20population%20historical%20data%201900-2010%2001%2029%202018.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tshome.utk.tennessee.edu\home\supendra\TN%20Population%20shifts\Tennessee%20county%20population%20historical%20data%201900-2010%2001%2029%202018.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200" baseline="0" dirty="0">
                <a:solidFill>
                  <a:schemeClr val="tx1"/>
                </a:solidFill>
              </a:rPr>
              <a:t>Rural and Urban as % of population </a:t>
            </a:r>
            <a:endParaRPr lang="en-US" sz="12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'[Tennessee county population historical data 1900-2010 01 29 2018.xlsx]1900-1990 rural vs urban data'!$I$237</c:f>
              <c:strCache>
                <c:ptCount val="1"/>
                <c:pt idx="0">
                  <c:v>%Urban</c:v>
                </c:pt>
              </c:strCache>
            </c:strRef>
          </c:tx>
          <c:spPr>
            <a:solidFill>
              <a:schemeClr val="bg2">
                <a:lumMod val="75000"/>
              </a:schemeClr>
            </a:solidFill>
            <a:ln>
              <a:solidFill>
                <a:schemeClr val="bg2">
                  <a:lumMod val="75000"/>
                </a:schemeClr>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'[Tennessee county population historical data 1900-2010 01 29 2018.xlsx]1900-1990 rural vs urban data'!$J$232:$U$232</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'[Tennessee county population historical data 1900-2010 01 29 2018.xlsx]1900-1990 rural vs urban data'!$J$237:$U$237</c:f>
              <c:numCache>
                <c:formatCode>0.0%</c:formatCode>
                <c:ptCount val="12"/>
                <c:pt idx="0">
                  <c:v>0.16165317903055307</c:v>
                </c:pt>
                <c:pt idx="1">
                  <c:v>0.20187075273630542</c:v>
                </c:pt>
                <c:pt idx="2">
                  <c:v>0.26144399745924202</c:v>
                </c:pt>
                <c:pt idx="3">
                  <c:v>0.3426404785527235</c:v>
                </c:pt>
                <c:pt idx="4">
                  <c:v>0.35228464103495355</c:v>
                </c:pt>
                <c:pt idx="5">
                  <c:v>0.44128992823808116</c:v>
                </c:pt>
                <c:pt idx="6">
                  <c:v>0.52278706811071995</c:v>
                </c:pt>
                <c:pt idx="7">
                  <c:v>0.59053677288285489</c:v>
                </c:pt>
                <c:pt idx="8">
                  <c:v>0.60412962426892658</c:v>
                </c:pt>
                <c:pt idx="9">
                  <c:v>0.60894716932000736</c:v>
                </c:pt>
                <c:pt idx="10">
                  <c:v>0.63628720877481393</c:v>
                </c:pt>
                <c:pt idx="11">
                  <c:v>0.66280683710074029</c:v>
                </c:pt>
              </c:numCache>
            </c:numRef>
          </c:val>
          <c:extLst>
            <c:ext xmlns:c16="http://schemas.microsoft.com/office/drawing/2014/chart" uri="{C3380CC4-5D6E-409C-BE32-E72D297353CC}">
              <c16:uniqueId val="{00000000-2AD6-4A9D-AEA8-BCA240CAB943}"/>
            </c:ext>
          </c:extLst>
        </c:ser>
        <c:ser>
          <c:idx val="1"/>
          <c:order val="1"/>
          <c:tx>
            <c:strRef>
              <c:f>'[Tennessee county population historical data 1900-2010 01 29 2018.xlsx]1900-1990 rural vs urban data'!$I$238</c:f>
              <c:strCache>
                <c:ptCount val="1"/>
                <c:pt idx="0">
                  <c:v>% Rural</c:v>
                </c:pt>
              </c:strCache>
            </c:strRef>
          </c:tx>
          <c:spPr>
            <a:solidFill>
              <a:schemeClr val="accent2"/>
            </a:solidFill>
            <a:ln>
              <a:solidFill>
                <a:schemeClr val="bg2">
                  <a:lumMod val="75000"/>
                </a:schemeClr>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7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'[Tennessee county population historical data 1900-2010 01 29 2018.xlsx]1900-1990 rural vs urban data'!$J$232:$U$232</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'[Tennessee county population historical data 1900-2010 01 29 2018.xlsx]1900-1990 rural vs urban data'!$J$238:$U$238</c:f>
              <c:numCache>
                <c:formatCode>0.0%</c:formatCode>
                <c:ptCount val="12"/>
                <c:pt idx="0">
                  <c:v>0.8383468209694469</c:v>
                </c:pt>
                <c:pt idx="1">
                  <c:v>0.79812924726369461</c:v>
                </c:pt>
                <c:pt idx="2">
                  <c:v>0.73855600254075804</c:v>
                </c:pt>
                <c:pt idx="3">
                  <c:v>0.6573595214472765</c:v>
                </c:pt>
                <c:pt idx="4">
                  <c:v>0.64771535896504639</c:v>
                </c:pt>
                <c:pt idx="5">
                  <c:v>0.55871007176191889</c:v>
                </c:pt>
                <c:pt idx="6">
                  <c:v>0.47721293188928005</c:v>
                </c:pt>
                <c:pt idx="7">
                  <c:v>0.40886949575880699</c:v>
                </c:pt>
                <c:pt idx="8">
                  <c:v>0.39589150391971462</c:v>
                </c:pt>
                <c:pt idx="9">
                  <c:v>0.39105283067999264</c:v>
                </c:pt>
                <c:pt idx="10">
                  <c:v>0.36371279122518602</c:v>
                </c:pt>
                <c:pt idx="11">
                  <c:v>0.3355309721078848</c:v>
                </c:pt>
              </c:numCache>
            </c:numRef>
          </c:val>
          <c:extLst>
            <c:ext xmlns:c16="http://schemas.microsoft.com/office/drawing/2014/chart" uri="{C3380CC4-5D6E-409C-BE32-E72D297353CC}">
              <c16:uniqueId val="{00000001-2AD6-4A9D-AEA8-BCA240CAB943}"/>
            </c:ext>
          </c:extLst>
        </c:ser>
        <c:dLbls>
          <c:showLegendKey val="0"/>
          <c:showVal val="0"/>
          <c:showCatName val="0"/>
          <c:showSerName val="0"/>
          <c:showPercent val="0"/>
          <c:showBubbleSize val="0"/>
        </c:dLbls>
        <c:gapWidth val="39"/>
        <c:overlap val="100"/>
        <c:axId val="612698552"/>
        <c:axId val="612693304"/>
      </c:barChart>
      <c:catAx>
        <c:axId val="612698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693304"/>
        <c:crosses val="autoZero"/>
        <c:auto val="1"/>
        <c:lblAlgn val="ctr"/>
        <c:lblOffset val="100"/>
        <c:noMultiLvlLbl val="0"/>
      </c:catAx>
      <c:valAx>
        <c:axId val="6126933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698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4F81BD"/>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a:t>Population</a:t>
            </a:r>
            <a:r>
              <a:rPr lang="en-US" sz="1200" baseline="0" dirty="0"/>
              <a:t> breakdown by age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'[Tennessee county population historical data 1900-2010 01 29 2018.xlsx]1900-1990 rural vs urban data'!$I$253</c:f>
              <c:strCache>
                <c:ptCount val="1"/>
                <c:pt idx="0">
                  <c:v>0-24</c:v>
                </c:pt>
              </c:strCache>
            </c:strRef>
          </c:tx>
          <c:spPr>
            <a:ln w="28575" cap="rnd">
              <a:solidFill>
                <a:schemeClr val="accent1"/>
              </a:solidFill>
              <a:round/>
            </a:ln>
            <a:effectLst/>
          </c:spPr>
          <c:marker>
            <c:symbol val="none"/>
          </c:marker>
          <c:dLbls>
            <c:dLbl>
              <c:idx val="11"/>
              <c:layout>
                <c:manualLayout>
                  <c:x val="-1.1316741696017772E-16"/>
                  <c:y val="-4.9632360125110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E3-4F22-A3A5-995724CAD6A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'[Tennessee county population historical data 1900-2010 01 29 2018.xlsx]1900-1990 rural vs urban data'!$J$252:$U$252</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'[Tennessee county population historical data 1900-2010 01 29 2018.xlsx]1900-1990 rural vs urban data'!$J$253:$U$253</c:f>
              <c:numCache>
                <c:formatCode>_(* #,##0_);_(* \(#,##0\);_(* "-"??_);_(@_)</c:formatCode>
                <c:ptCount val="12"/>
                <c:pt idx="0">
                  <c:v>1214426</c:v>
                </c:pt>
                <c:pt idx="1">
                  <c:v>1255703</c:v>
                </c:pt>
                <c:pt idx="2">
                  <c:v>1289003</c:v>
                </c:pt>
                <c:pt idx="3">
                  <c:v>1393681</c:v>
                </c:pt>
                <c:pt idx="4">
                  <c:v>1417985</c:v>
                </c:pt>
                <c:pt idx="5">
                  <c:v>1525188</c:v>
                </c:pt>
                <c:pt idx="6">
                  <c:v>1654012</c:v>
                </c:pt>
                <c:pt idx="7">
                  <c:v>1798253</c:v>
                </c:pt>
                <c:pt idx="8">
                  <c:v>1823425</c:v>
                </c:pt>
                <c:pt idx="9">
                  <c:v>1744259</c:v>
                </c:pt>
                <c:pt idx="10">
                  <c:v>1947377</c:v>
                </c:pt>
                <c:pt idx="11">
                  <c:v>2102365</c:v>
                </c:pt>
              </c:numCache>
            </c:numRef>
          </c:val>
          <c:smooth val="0"/>
          <c:extLst>
            <c:ext xmlns:c16="http://schemas.microsoft.com/office/drawing/2014/chart" uri="{C3380CC4-5D6E-409C-BE32-E72D297353CC}">
              <c16:uniqueId val="{00000000-95E3-4F22-A3A5-995724CAD6A4}"/>
            </c:ext>
          </c:extLst>
        </c:ser>
        <c:ser>
          <c:idx val="1"/>
          <c:order val="1"/>
          <c:tx>
            <c:strRef>
              <c:f>'[Tennessee county population historical data 1900-2010 01 29 2018.xlsx]1900-1990 rural vs urban data'!$I$254</c:f>
              <c:strCache>
                <c:ptCount val="1"/>
                <c:pt idx="0">
                  <c:v>25-64</c:v>
                </c:pt>
              </c:strCache>
            </c:strRef>
          </c:tx>
          <c:spPr>
            <a:ln w="28575" cap="rnd">
              <a:solidFill>
                <a:schemeClr val="accent2"/>
              </a:solidFill>
              <a:round/>
            </a:ln>
            <a:effectLst/>
          </c:spPr>
          <c:marker>
            <c:symbol val="none"/>
          </c:marker>
          <c:dLbls>
            <c:dLbl>
              <c:idx val="11"/>
              <c:layout>
                <c:manualLayout>
                  <c:x val="-1.1316741696017772E-16"/>
                  <c:y val="-4.4117653444542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E3-4F22-A3A5-995724CAD6A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'[Tennessee county population historical data 1900-2010 01 29 2018.xlsx]1900-1990 rural vs urban data'!$J$252:$U$252</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'[Tennessee county population historical data 1900-2010 01 29 2018.xlsx]1900-1990 rural vs urban data'!$J$254:$U$254</c:f>
              <c:numCache>
                <c:formatCode>_(* #,##0_);_(* \(#,##0\);_(* "-"??_);_(@_)</c:formatCode>
                <c:ptCount val="12"/>
                <c:pt idx="0">
                  <c:v>731977</c:v>
                </c:pt>
                <c:pt idx="1">
                  <c:v>841992</c:v>
                </c:pt>
                <c:pt idx="2">
                  <c:v>945539</c:v>
                </c:pt>
                <c:pt idx="3">
                  <c:v>1100205</c:v>
                </c:pt>
                <c:pt idx="4">
                  <c:v>1326078</c:v>
                </c:pt>
                <c:pt idx="5">
                  <c:v>1531646</c:v>
                </c:pt>
                <c:pt idx="6">
                  <c:v>1604216</c:v>
                </c:pt>
                <c:pt idx="7">
                  <c:v>1742417</c:v>
                </c:pt>
                <c:pt idx="8">
                  <c:v>2158823</c:v>
                </c:pt>
                <c:pt idx="9">
                  <c:v>2514108</c:v>
                </c:pt>
                <c:pt idx="10">
                  <c:v>3038595</c:v>
                </c:pt>
                <c:pt idx="11">
                  <c:v>3390278</c:v>
                </c:pt>
              </c:numCache>
            </c:numRef>
          </c:val>
          <c:smooth val="0"/>
          <c:extLst>
            <c:ext xmlns:c16="http://schemas.microsoft.com/office/drawing/2014/chart" uri="{C3380CC4-5D6E-409C-BE32-E72D297353CC}">
              <c16:uniqueId val="{00000001-95E3-4F22-A3A5-995724CAD6A4}"/>
            </c:ext>
          </c:extLst>
        </c:ser>
        <c:ser>
          <c:idx val="2"/>
          <c:order val="2"/>
          <c:tx>
            <c:strRef>
              <c:f>'[Tennessee county population historical data 1900-2010 01 29 2018.xlsx]1900-1990 rural vs urban data'!$I$255</c:f>
              <c:strCache>
                <c:ptCount val="1"/>
                <c:pt idx="0">
                  <c:v>Seniors (65+)</c:v>
                </c:pt>
              </c:strCache>
            </c:strRef>
          </c:tx>
          <c:spPr>
            <a:ln w="28575" cap="rnd">
              <a:solidFill>
                <a:schemeClr val="accent3"/>
              </a:solidFill>
              <a:round/>
            </a:ln>
            <a:effectLst/>
          </c:spPr>
          <c:marker>
            <c:symbol val="none"/>
          </c:marker>
          <c:dLbls>
            <c:dLbl>
              <c:idx val="11"/>
              <c:layout>
                <c:manualLayout>
                  <c:x val="0"/>
                  <c:y val="-6.0661773486245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E3-4F22-A3A5-995724CAD6A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'[Tennessee county population historical data 1900-2010 01 29 2018.xlsx]1900-1990 rural vs urban data'!$J$252:$U$252</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'[Tennessee county population historical data 1900-2010 01 29 2018.xlsx]1900-1990 rural vs urban data'!$J$255:$U$255</c:f>
              <c:numCache>
                <c:formatCode>_(* #,##0_);_(* \(#,##0\);_(* "-"??_);_(@_)</c:formatCode>
                <c:ptCount val="12"/>
                <c:pt idx="0">
                  <c:v>74213</c:v>
                </c:pt>
                <c:pt idx="1">
                  <c:v>87094</c:v>
                </c:pt>
                <c:pt idx="2">
                  <c:v>103343</c:v>
                </c:pt>
                <c:pt idx="3">
                  <c:v>122670</c:v>
                </c:pt>
                <c:pt idx="4">
                  <c:v>171778</c:v>
                </c:pt>
                <c:pt idx="5">
                  <c:v>234884</c:v>
                </c:pt>
                <c:pt idx="6">
                  <c:v>308861</c:v>
                </c:pt>
                <c:pt idx="7">
                  <c:v>383017</c:v>
                </c:pt>
                <c:pt idx="8">
                  <c:v>494222</c:v>
                </c:pt>
                <c:pt idx="9">
                  <c:v>618818</c:v>
                </c:pt>
                <c:pt idx="10">
                  <c:v>703311</c:v>
                </c:pt>
                <c:pt idx="11">
                  <c:v>853462</c:v>
                </c:pt>
              </c:numCache>
            </c:numRef>
          </c:val>
          <c:smooth val="0"/>
          <c:extLst>
            <c:ext xmlns:c16="http://schemas.microsoft.com/office/drawing/2014/chart" uri="{C3380CC4-5D6E-409C-BE32-E72D297353CC}">
              <c16:uniqueId val="{00000002-95E3-4F22-A3A5-995724CAD6A4}"/>
            </c:ext>
          </c:extLst>
        </c:ser>
        <c:dLbls>
          <c:showLegendKey val="0"/>
          <c:showVal val="0"/>
          <c:showCatName val="0"/>
          <c:showSerName val="0"/>
          <c:showPercent val="0"/>
          <c:showBubbleSize val="0"/>
        </c:dLbls>
        <c:smooth val="0"/>
        <c:axId val="655517864"/>
        <c:axId val="655518848"/>
      </c:lineChart>
      <c:catAx>
        <c:axId val="655517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5518848"/>
        <c:crosses val="autoZero"/>
        <c:auto val="1"/>
        <c:lblAlgn val="ctr"/>
        <c:lblOffset val="100"/>
        <c:noMultiLvlLbl val="0"/>
      </c:catAx>
      <c:valAx>
        <c:axId val="6555188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5517864"/>
        <c:crosses val="autoZero"/>
        <c:crossBetween val="between"/>
        <c:dispUnits>
          <c:builtInUnit val="millions"/>
          <c:dispUnitsLbl>
            <c:layout>
              <c:manualLayout>
                <c:xMode val="edge"/>
                <c:yMode val="edge"/>
                <c:x val="3.3950617283950615E-2"/>
                <c:y val="0.33998166685700365"/>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4F81BD"/>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Internet Usage</a:t>
            </a:r>
          </a:p>
        </c:rich>
      </c:tx>
      <c:overlay val="0"/>
    </c:title>
    <c:autoTitleDeleted val="0"/>
    <c:plotArea>
      <c:layout>
        <c:manualLayout>
          <c:layoutTarget val="inner"/>
          <c:xMode val="edge"/>
          <c:yMode val="edge"/>
          <c:x val="0.12530375335346511"/>
          <c:y val="0.2257795381687619"/>
          <c:w val="0.84451803099780154"/>
          <c:h val="0.48090868503624928"/>
        </c:manualLayout>
      </c:layout>
      <c:barChart>
        <c:barDir val="col"/>
        <c:grouping val="clustered"/>
        <c:varyColors val="1"/>
        <c:ser>
          <c:idx val="0"/>
          <c:order val="0"/>
          <c:spPr>
            <a:solidFill>
              <a:srgbClr val="ED7D31"/>
            </a:solidFill>
          </c:spPr>
          <c:invertIfNegative val="1"/>
          <c:dPt>
            <c:idx val="1"/>
            <c:invertIfNegative val="1"/>
            <c:bubble3D val="0"/>
            <c:spPr>
              <a:solidFill>
                <a:schemeClr val="accent4"/>
              </a:solidFill>
            </c:spPr>
            <c:extLst>
              <c:ext xmlns:c16="http://schemas.microsoft.com/office/drawing/2014/chart" uri="{C3380CC4-5D6E-409C-BE32-E72D297353CC}">
                <c16:uniqueId val="{00000001-C1CD-4F7E-881A-F62809FA659D}"/>
              </c:ext>
            </c:extLst>
          </c:dPt>
          <c:dPt>
            <c:idx val="2"/>
            <c:invertIfNegative val="1"/>
            <c:bubble3D val="0"/>
            <c:spPr>
              <a:solidFill>
                <a:schemeClr val="accent6"/>
              </a:solidFill>
            </c:spPr>
            <c:extLst>
              <c:ext xmlns:c16="http://schemas.microsoft.com/office/drawing/2014/chart" uri="{C3380CC4-5D6E-409C-BE32-E72D297353CC}">
                <c16:uniqueId val="{00000003-C1CD-4F7E-881A-F62809FA659D}"/>
              </c:ext>
            </c:extLst>
          </c:dPt>
          <c:dPt>
            <c:idx val="3"/>
            <c:invertIfNegative val="1"/>
            <c:bubble3D val="0"/>
            <c:spPr>
              <a:solidFill>
                <a:schemeClr val="accent1"/>
              </a:solidFill>
            </c:spPr>
            <c:extLst>
              <c:ext xmlns:c16="http://schemas.microsoft.com/office/drawing/2014/chart" uri="{C3380CC4-5D6E-409C-BE32-E72D297353CC}">
                <c16:uniqueId val="{00000005-C1CD-4F7E-881A-F62809FA659D}"/>
              </c:ext>
            </c:extLst>
          </c:dPt>
          <c:dLbls>
            <c:spPr>
              <a:noFill/>
              <a:ln>
                <a:noFill/>
              </a:ln>
              <a:effectLst/>
            </c:spPr>
            <c:txPr>
              <a:bodyPr/>
              <a:lstStyle/>
              <a:p>
                <a:pPr lvl="0">
                  <a:defRPr sz="1400" b="1" i="0">
                    <a:solidFill>
                      <a:srgbClr val="40404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'Survey Responses'!$J$188:$J$191</c:f>
              <c:strCache>
                <c:ptCount val="4"/>
                <c:pt idx="0">
                  <c:v>Education/Work Skills/Research</c:v>
                </c:pt>
                <c:pt idx="1">
                  <c:v>Connect with family and friends</c:v>
                </c:pt>
                <c:pt idx="2">
                  <c:v>Entertainment</c:v>
                </c:pt>
                <c:pt idx="3">
                  <c:v>Other</c:v>
                </c:pt>
              </c:strCache>
            </c:strRef>
          </c:cat>
          <c:val>
            <c:numRef>
              <c:f>'Survey Responses'!$K$188:$K$191</c:f>
              <c:numCache>
                <c:formatCode>General</c:formatCode>
                <c:ptCount val="4"/>
                <c:pt idx="0">
                  <c:v>171</c:v>
                </c:pt>
                <c:pt idx="1">
                  <c:v>123</c:v>
                </c:pt>
                <c:pt idx="2">
                  <c:v>141</c:v>
                </c:pt>
                <c:pt idx="3">
                  <c:v>26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6-C1CD-4F7E-881A-F62809FA659D}"/>
            </c:ext>
          </c:extLst>
        </c:ser>
        <c:dLbls>
          <c:showLegendKey val="0"/>
          <c:showVal val="0"/>
          <c:showCatName val="0"/>
          <c:showSerName val="0"/>
          <c:showPercent val="0"/>
          <c:showBubbleSize val="0"/>
        </c:dLbls>
        <c:gapWidth val="150"/>
        <c:axId val="1662291985"/>
        <c:axId val="1544880180"/>
      </c:barChart>
      <c:catAx>
        <c:axId val="1662291985"/>
        <c:scaling>
          <c:orientation val="minMax"/>
        </c:scaling>
        <c:delete val="0"/>
        <c:axPos val="b"/>
        <c:numFmt formatCode="General" sourceLinked="1"/>
        <c:majorTickMark val="cross"/>
        <c:minorTickMark val="cross"/>
        <c:tickLblPos val="nextTo"/>
        <c:txPr>
          <a:bodyPr/>
          <a:lstStyle/>
          <a:p>
            <a:pPr lvl="0">
              <a:defRPr sz="1050" b="1" i="0">
                <a:solidFill>
                  <a:srgbClr val="000000"/>
                </a:solidFill>
                <a:latin typeface="Calibri"/>
              </a:defRPr>
            </a:pPr>
            <a:endParaRPr lang="en-US"/>
          </a:p>
        </c:txPr>
        <c:crossAx val="1544880180"/>
        <c:crosses val="autoZero"/>
        <c:auto val="1"/>
        <c:lblAlgn val="ctr"/>
        <c:lblOffset val="100"/>
        <c:noMultiLvlLbl val="1"/>
      </c:catAx>
      <c:valAx>
        <c:axId val="1544880180"/>
        <c:scaling>
          <c:orientation val="minMax"/>
        </c:scaling>
        <c:delete val="0"/>
        <c:axPos val="l"/>
        <c:majorGridlines>
          <c:spPr>
            <a:ln>
              <a:solidFill>
                <a:srgbClr val="D9D9D9"/>
              </a:solidFill>
            </a:ln>
          </c:spPr>
        </c:majorGridlines>
        <c:numFmt formatCode="General" sourceLinked="1"/>
        <c:majorTickMark val="cross"/>
        <c:minorTickMark val="cross"/>
        <c:tickLblPos val="nextTo"/>
        <c:spPr>
          <a:ln w="47625">
            <a:noFill/>
          </a:ln>
        </c:spPr>
        <c:txPr>
          <a:bodyPr/>
          <a:lstStyle/>
          <a:p>
            <a:pPr lvl="0">
              <a:defRPr sz="1600" b="1" i="0">
                <a:solidFill>
                  <a:srgbClr val="000000"/>
                </a:solidFill>
                <a:latin typeface="Calibri"/>
              </a:defRPr>
            </a:pPr>
            <a:endParaRPr lang="en-US"/>
          </a:p>
        </c:txPr>
        <c:crossAx val="1662291985"/>
        <c:crosses val="autoZero"/>
        <c:crossBetween val="between"/>
      </c:valAx>
      <c:spPr>
        <a:solidFill>
          <a:schemeClr val="bg2"/>
        </a:solidFill>
      </c:spPr>
    </c:plotArea>
    <c:plotVisOnly val="1"/>
    <c:dispBlanksAs val="zero"/>
    <c:showDLblsOverMax val="1"/>
  </c:chart>
  <c:spPr>
    <a:solidFill>
      <a:schemeClr val="bg2"/>
    </a:solidFill>
    <a:ln>
      <a:solidFill>
        <a:schemeClr val="accent2"/>
      </a:solidFill>
      <a:round/>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Plans on subscribing to Internet</a:t>
            </a:r>
          </a:p>
        </c:rich>
      </c:tx>
      <c:overlay val="0"/>
    </c:title>
    <c:autoTitleDeleted val="0"/>
    <c:plotArea>
      <c:layout/>
      <c:barChart>
        <c:barDir val="col"/>
        <c:grouping val="clustered"/>
        <c:varyColors val="1"/>
        <c:ser>
          <c:idx val="0"/>
          <c:order val="0"/>
          <c:spPr>
            <a:solidFill>
              <a:srgbClr val="5B9BD5"/>
            </a:solidFill>
          </c:spPr>
          <c:invertIfNegative val="1"/>
          <c:dPt>
            <c:idx val="0"/>
            <c:invertIfNegative val="1"/>
            <c:bubble3D val="0"/>
            <c:spPr>
              <a:solidFill>
                <a:schemeClr val="accent6"/>
              </a:solidFill>
            </c:spPr>
            <c:extLst>
              <c:ext xmlns:c16="http://schemas.microsoft.com/office/drawing/2014/chart" uri="{C3380CC4-5D6E-409C-BE32-E72D297353CC}">
                <c16:uniqueId val="{00000001-DA2F-491C-B871-98DEC4715783}"/>
              </c:ext>
            </c:extLst>
          </c:dPt>
          <c:dPt>
            <c:idx val="1"/>
            <c:invertIfNegative val="1"/>
            <c:bubble3D val="0"/>
            <c:spPr>
              <a:solidFill>
                <a:srgbClr val="FFC000"/>
              </a:solidFill>
            </c:spPr>
            <c:extLst>
              <c:ext xmlns:c16="http://schemas.microsoft.com/office/drawing/2014/chart" uri="{C3380CC4-5D6E-409C-BE32-E72D297353CC}">
                <c16:uniqueId val="{00000003-DA2F-491C-B871-98DEC4715783}"/>
              </c:ext>
            </c:extLst>
          </c:dPt>
          <c:dPt>
            <c:idx val="2"/>
            <c:invertIfNegative val="1"/>
            <c:bubble3D val="0"/>
            <c:spPr>
              <a:solidFill>
                <a:schemeClr val="accent3"/>
              </a:solidFill>
            </c:spPr>
            <c:extLst>
              <c:ext xmlns:c16="http://schemas.microsoft.com/office/drawing/2014/chart" uri="{C3380CC4-5D6E-409C-BE32-E72D297353CC}">
                <c16:uniqueId val="{00000005-DA2F-491C-B871-98DEC4715783}"/>
              </c:ext>
            </c:extLst>
          </c:dPt>
          <c:dPt>
            <c:idx val="4"/>
            <c:invertIfNegative val="1"/>
            <c:bubble3D val="0"/>
            <c:spPr>
              <a:solidFill>
                <a:schemeClr val="accent2"/>
              </a:solidFill>
            </c:spPr>
            <c:extLst>
              <c:ext xmlns:c16="http://schemas.microsoft.com/office/drawing/2014/chart" uri="{C3380CC4-5D6E-409C-BE32-E72D297353CC}">
                <c16:uniqueId val="{00000007-DA2F-491C-B871-98DEC4715783}"/>
              </c:ext>
            </c:extLst>
          </c:dPt>
          <c:dLbls>
            <c:spPr>
              <a:noFill/>
              <a:ln>
                <a:noFill/>
              </a:ln>
              <a:effectLst/>
            </c:spPr>
            <c:txPr>
              <a:bodyPr/>
              <a:lstStyle/>
              <a:p>
                <a:pPr lvl="0">
                  <a:defRPr sz="1400" b="1" i="0">
                    <a:solidFill>
                      <a:srgbClr val="40404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'Survey Responses'!$W$189:$W$193</c:f>
              <c:strCache>
                <c:ptCount val="5"/>
                <c:pt idx="0">
                  <c:v>1-2 months</c:v>
                </c:pt>
                <c:pt idx="1">
                  <c:v>3-6 months</c:v>
                </c:pt>
                <c:pt idx="2">
                  <c:v>Less than a year</c:v>
                </c:pt>
                <c:pt idx="3">
                  <c:v>1-2 years</c:v>
                </c:pt>
                <c:pt idx="4">
                  <c:v>Not planning on purchasing</c:v>
                </c:pt>
              </c:strCache>
            </c:strRef>
          </c:cat>
          <c:val>
            <c:numRef>
              <c:f>'Survey Responses'!$X$189:$X$193</c:f>
              <c:numCache>
                <c:formatCode>General</c:formatCode>
                <c:ptCount val="5"/>
                <c:pt idx="0">
                  <c:v>17</c:v>
                </c:pt>
                <c:pt idx="1">
                  <c:v>18</c:v>
                </c:pt>
                <c:pt idx="2">
                  <c:v>29</c:v>
                </c:pt>
                <c:pt idx="3">
                  <c:v>34</c:v>
                </c:pt>
                <c:pt idx="4">
                  <c:v>63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8-DA2F-491C-B871-98DEC4715783}"/>
            </c:ext>
          </c:extLst>
        </c:ser>
        <c:dLbls>
          <c:showLegendKey val="0"/>
          <c:showVal val="0"/>
          <c:showCatName val="0"/>
          <c:showSerName val="0"/>
          <c:showPercent val="0"/>
          <c:showBubbleSize val="0"/>
        </c:dLbls>
        <c:gapWidth val="150"/>
        <c:axId val="1073137622"/>
        <c:axId val="1851378493"/>
      </c:barChart>
      <c:catAx>
        <c:axId val="1073137622"/>
        <c:scaling>
          <c:orientation val="minMax"/>
        </c:scaling>
        <c:delete val="0"/>
        <c:axPos val="b"/>
        <c:numFmt formatCode="General" sourceLinked="1"/>
        <c:majorTickMark val="cross"/>
        <c:minorTickMark val="cross"/>
        <c:tickLblPos val="nextTo"/>
        <c:txPr>
          <a:bodyPr/>
          <a:lstStyle/>
          <a:p>
            <a:pPr lvl="0">
              <a:defRPr sz="1100" b="1" i="0">
                <a:solidFill>
                  <a:srgbClr val="000000"/>
                </a:solidFill>
                <a:latin typeface="Calibri"/>
              </a:defRPr>
            </a:pPr>
            <a:endParaRPr lang="en-US"/>
          </a:p>
        </c:txPr>
        <c:crossAx val="1851378493"/>
        <c:crosses val="autoZero"/>
        <c:auto val="1"/>
        <c:lblAlgn val="ctr"/>
        <c:lblOffset val="100"/>
        <c:noMultiLvlLbl val="1"/>
      </c:catAx>
      <c:valAx>
        <c:axId val="1851378493"/>
        <c:scaling>
          <c:orientation val="minMax"/>
        </c:scaling>
        <c:delete val="0"/>
        <c:axPos val="l"/>
        <c:majorGridlines>
          <c:spPr>
            <a:ln>
              <a:solidFill>
                <a:srgbClr val="D9D9D9"/>
              </a:solidFill>
            </a:ln>
          </c:spPr>
        </c:majorGridlines>
        <c:numFmt formatCode="General" sourceLinked="1"/>
        <c:majorTickMark val="cross"/>
        <c:minorTickMark val="cross"/>
        <c:tickLblPos val="nextTo"/>
        <c:spPr>
          <a:ln w="47625">
            <a:noFill/>
          </a:ln>
        </c:spPr>
        <c:txPr>
          <a:bodyPr/>
          <a:lstStyle/>
          <a:p>
            <a:pPr lvl="0">
              <a:defRPr sz="1400" b="1" i="0">
                <a:solidFill>
                  <a:srgbClr val="000000"/>
                </a:solidFill>
                <a:latin typeface="Calibri"/>
              </a:defRPr>
            </a:pPr>
            <a:endParaRPr lang="en-US"/>
          </a:p>
        </c:txPr>
        <c:crossAx val="1073137622"/>
        <c:crosses val="autoZero"/>
        <c:crossBetween val="between"/>
      </c:valAx>
      <c:spPr>
        <a:solidFill>
          <a:schemeClr val="bg1">
            <a:lumMod val="85000"/>
          </a:schemeClr>
        </a:solidFill>
      </c:spPr>
    </c:plotArea>
    <c:plotVisOnly val="1"/>
    <c:dispBlanksAs val="zero"/>
    <c:showDLblsOverMax val="1"/>
  </c:chart>
  <c:spPr>
    <a:solidFill>
      <a:srgbClr val="E7E6E6"/>
    </a:solidFill>
    <a:ln>
      <a:solidFill>
        <a:schemeClr val="accent2"/>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Willingness to pay for Internet</a:t>
            </a:r>
          </a:p>
        </c:rich>
      </c:tx>
      <c:overlay val="0"/>
    </c:title>
    <c:autoTitleDeleted val="0"/>
    <c:plotArea>
      <c:layout/>
      <c:barChart>
        <c:barDir val="col"/>
        <c:grouping val="clustered"/>
        <c:varyColors val="1"/>
        <c:ser>
          <c:idx val="0"/>
          <c:order val="0"/>
          <c:spPr>
            <a:solidFill>
              <a:srgbClr val="F79646"/>
            </a:solidFill>
          </c:spPr>
          <c:invertIfNegative val="1"/>
          <c:dPt>
            <c:idx val="1"/>
            <c:invertIfNegative val="1"/>
            <c:bubble3D val="0"/>
            <c:spPr>
              <a:solidFill>
                <a:srgbClr val="FFC000"/>
              </a:solidFill>
            </c:spPr>
            <c:extLst>
              <c:ext xmlns:c16="http://schemas.microsoft.com/office/drawing/2014/chart" uri="{C3380CC4-5D6E-409C-BE32-E72D297353CC}">
                <c16:uniqueId val="{00000001-0FF4-4BA3-961E-D672EDB46283}"/>
              </c:ext>
            </c:extLst>
          </c:dPt>
          <c:dPt>
            <c:idx val="2"/>
            <c:invertIfNegative val="1"/>
            <c:bubble3D val="0"/>
            <c:spPr>
              <a:solidFill>
                <a:schemeClr val="accent3"/>
              </a:solidFill>
            </c:spPr>
            <c:extLst>
              <c:ext xmlns:c16="http://schemas.microsoft.com/office/drawing/2014/chart" uri="{C3380CC4-5D6E-409C-BE32-E72D297353CC}">
                <c16:uniqueId val="{00000003-0FF4-4BA3-961E-D672EDB46283}"/>
              </c:ext>
            </c:extLst>
          </c:dPt>
          <c:dPt>
            <c:idx val="3"/>
            <c:invertIfNegative val="1"/>
            <c:bubble3D val="0"/>
            <c:spPr>
              <a:solidFill>
                <a:schemeClr val="accent1"/>
              </a:solidFill>
            </c:spPr>
            <c:extLst>
              <c:ext xmlns:c16="http://schemas.microsoft.com/office/drawing/2014/chart" uri="{C3380CC4-5D6E-409C-BE32-E72D297353CC}">
                <c16:uniqueId val="{00000005-0FF4-4BA3-961E-D672EDB46283}"/>
              </c:ext>
            </c:extLst>
          </c:dPt>
          <c:dLbls>
            <c:spPr>
              <a:noFill/>
              <a:ln>
                <a:noFill/>
              </a:ln>
              <a:effectLst/>
            </c:spPr>
            <c:txPr>
              <a:bodyPr/>
              <a:lstStyle/>
              <a:p>
                <a:pPr lvl="0">
                  <a:defRPr sz="1400" b="1" i="0">
                    <a:solidFill>
                      <a:srgbClr val="40404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'Survey Responses'!$AF$198:$AI$198</c:f>
              <c:strCache>
                <c:ptCount val="4"/>
                <c:pt idx="0">
                  <c:v>$10/month</c:v>
                </c:pt>
                <c:pt idx="1">
                  <c:v>$20/month</c:v>
                </c:pt>
                <c:pt idx="2">
                  <c:v>$30/month</c:v>
                </c:pt>
                <c:pt idx="3">
                  <c:v>Unlikely</c:v>
                </c:pt>
              </c:strCache>
            </c:strRef>
          </c:cat>
          <c:val>
            <c:numRef>
              <c:f>'Survey Responses'!$AF$186:$AI$186</c:f>
              <c:numCache>
                <c:formatCode>General</c:formatCode>
                <c:ptCount val="4"/>
                <c:pt idx="0">
                  <c:v>97</c:v>
                </c:pt>
                <c:pt idx="1">
                  <c:v>79</c:v>
                </c:pt>
                <c:pt idx="2">
                  <c:v>71</c:v>
                </c:pt>
                <c:pt idx="3">
                  <c:v>25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6-0FF4-4BA3-961E-D672EDB46283}"/>
            </c:ext>
          </c:extLst>
        </c:ser>
        <c:dLbls>
          <c:showLegendKey val="0"/>
          <c:showVal val="0"/>
          <c:showCatName val="0"/>
          <c:showSerName val="0"/>
          <c:showPercent val="0"/>
          <c:showBubbleSize val="0"/>
        </c:dLbls>
        <c:gapWidth val="150"/>
        <c:axId val="306923466"/>
        <c:axId val="1362584434"/>
      </c:barChart>
      <c:catAx>
        <c:axId val="306923466"/>
        <c:scaling>
          <c:orientation val="minMax"/>
        </c:scaling>
        <c:delete val="0"/>
        <c:axPos val="b"/>
        <c:numFmt formatCode="General" sourceLinked="1"/>
        <c:majorTickMark val="cross"/>
        <c:minorTickMark val="cross"/>
        <c:tickLblPos val="nextTo"/>
        <c:txPr>
          <a:bodyPr/>
          <a:lstStyle/>
          <a:p>
            <a:pPr lvl="0">
              <a:defRPr sz="1200" b="1" i="0">
                <a:solidFill>
                  <a:srgbClr val="595959"/>
                </a:solidFill>
                <a:latin typeface="Calibri"/>
              </a:defRPr>
            </a:pPr>
            <a:endParaRPr lang="en-US"/>
          </a:p>
        </c:txPr>
        <c:crossAx val="1362584434"/>
        <c:crosses val="autoZero"/>
        <c:auto val="1"/>
        <c:lblAlgn val="ctr"/>
        <c:lblOffset val="100"/>
        <c:noMultiLvlLbl val="1"/>
      </c:catAx>
      <c:valAx>
        <c:axId val="1362584434"/>
        <c:scaling>
          <c:orientation val="minMax"/>
        </c:scaling>
        <c:delete val="0"/>
        <c:axPos val="l"/>
        <c:majorGridlines>
          <c:spPr>
            <a:ln>
              <a:solidFill>
                <a:srgbClr val="D9D9D9"/>
              </a:solidFill>
            </a:ln>
          </c:spPr>
        </c:majorGridlines>
        <c:numFmt formatCode="General" sourceLinked="1"/>
        <c:majorTickMark val="cross"/>
        <c:minorTickMark val="cross"/>
        <c:tickLblPos val="nextTo"/>
        <c:spPr>
          <a:ln w="47625">
            <a:noFill/>
          </a:ln>
        </c:spPr>
        <c:txPr>
          <a:bodyPr/>
          <a:lstStyle/>
          <a:p>
            <a:pPr lvl="0">
              <a:defRPr sz="1600" b="1" i="0">
                <a:solidFill>
                  <a:srgbClr val="595959"/>
                </a:solidFill>
                <a:latin typeface="Calibri"/>
              </a:defRPr>
            </a:pPr>
            <a:endParaRPr lang="en-US"/>
          </a:p>
        </c:txPr>
        <c:crossAx val="306923466"/>
        <c:crosses val="autoZero"/>
        <c:crossBetween val="between"/>
      </c:valAx>
      <c:spPr>
        <a:solidFill>
          <a:schemeClr val="bg1">
            <a:lumMod val="85000"/>
          </a:schemeClr>
        </a:solidFill>
      </c:spPr>
    </c:plotArea>
    <c:plotVisOnly val="1"/>
    <c:dispBlanksAs val="zero"/>
    <c:showDLblsOverMax val="1"/>
  </c:chart>
  <c:spPr>
    <a:solidFill>
      <a:schemeClr val="bg1">
        <a:lumMod val="85000"/>
      </a:schemeClr>
    </a:solidFill>
    <a:ln>
      <a:solidFill>
        <a:schemeClr val="accent6"/>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32490839422011E-2"/>
          <c:y val="4.9119784284310804E-2"/>
          <c:w val="0.90925707474646389"/>
          <c:h val="0.7253149744689179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C3EA-4C00-BAA1-3C7BC04F26F8}"/>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C3EA-4C00-BAA1-3C7BC04F26F8}"/>
              </c:ext>
            </c:extLst>
          </c:dPt>
          <c:dPt>
            <c:idx val="3"/>
            <c:invertIfNegative val="0"/>
            <c:bubble3D val="0"/>
            <c:spPr>
              <a:solidFill>
                <a:srgbClr val="FFC000"/>
              </a:solidFill>
              <a:ln>
                <a:noFill/>
              </a:ln>
              <a:effectLst/>
            </c:spPr>
            <c:extLst>
              <c:ext xmlns:c16="http://schemas.microsoft.com/office/drawing/2014/chart" uri="{C3380CC4-5D6E-409C-BE32-E72D297353CC}">
                <c16:uniqueId val="{00000005-C3EA-4C00-BAA1-3C7BC04F26F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C3EA-4C00-BAA1-3C7BC04F26F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'Survey Responses'!$BV$187:$BZ$187</c:f>
              <c:strCache>
                <c:ptCount val="5"/>
                <c:pt idx="0">
                  <c:v>Some school</c:v>
                </c:pt>
                <c:pt idx="1">
                  <c:v>High School/GED</c:v>
                </c:pt>
                <c:pt idx="2">
                  <c:v>College/Associate's Degree</c:v>
                </c:pt>
                <c:pt idx="3">
                  <c:v>Bachelor's Degree</c:v>
                </c:pt>
                <c:pt idx="4">
                  <c:v>Graduate/Professional degree</c:v>
                </c:pt>
              </c:strCache>
            </c:strRef>
          </c:cat>
          <c:val>
            <c:numRef>
              <c:f>'Survey Responses'!$BV$186:$BZ$186</c:f>
              <c:numCache>
                <c:formatCode>General</c:formatCode>
                <c:ptCount val="5"/>
                <c:pt idx="0">
                  <c:v>10</c:v>
                </c:pt>
                <c:pt idx="1">
                  <c:v>89</c:v>
                </c:pt>
                <c:pt idx="2">
                  <c:v>42</c:v>
                </c:pt>
                <c:pt idx="3">
                  <c:v>4</c:v>
                </c:pt>
                <c:pt idx="4">
                  <c:v>13</c:v>
                </c:pt>
              </c:numCache>
            </c:numRef>
          </c:val>
          <c:extLst>
            <c:ext xmlns:c16="http://schemas.microsoft.com/office/drawing/2014/chart" uri="{C3380CC4-5D6E-409C-BE32-E72D297353CC}">
              <c16:uniqueId val="{00000008-C3EA-4C00-BAA1-3C7BC04F26F8}"/>
            </c:ext>
          </c:extLst>
        </c:ser>
        <c:dLbls>
          <c:showLegendKey val="0"/>
          <c:showVal val="0"/>
          <c:showCatName val="0"/>
          <c:showSerName val="0"/>
          <c:showPercent val="0"/>
          <c:showBubbleSize val="0"/>
        </c:dLbls>
        <c:gapWidth val="112"/>
        <c:overlap val="-17"/>
        <c:axId val="402935856"/>
        <c:axId val="402940776"/>
      </c:barChart>
      <c:catAx>
        <c:axId val="40293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402940776"/>
        <c:crosses val="autoZero"/>
        <c:auto val="1"/>
        <c:lblAlgn val="ctr"/>
        <c:lblOffset val="100"/>
        <c:noMultiLvlLbl val="0"/>
      </c:catAx>
      <c:valAx>
        <c:axId val="402940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02935856"/>
        <c:crosses val="autoZero"/>
        <c:crossBetween val="between"/>
      </c:valAx>
      <c:spPr>
        <a:solidFill>
          <a:schemeClr val="bg1">
            <a:lumMod val="85000"/>
          </a:schemeClr>
        </a:solidFill>
        <a:ln>
          <a:noFill/>
        </a:ln>
        <a:effectLst/>
      </c:spPr>
    </c:plotArea>
    <c:plotVisOnly val="1"/>
    <c:dispBlanksAs val="gap"/>
    <c:showDLblsOverMax val="0"/>
  </c:chart>
  <c:spPr>
    <a:solidFill>
      <a:schemeClr val="bg1">
        <a:lumMod val="85000"/>
      </a:schemeClr>
    </a:solidFill>
    <a:ln>
      <a:solidFill>
        <a:schemeClr val="accent6"/>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6BB0-4AC7-99E4-058702D46B8E}"/>
              </c:ext>
            </c:extLst>
          </c:dPt>
          <c:dPt>
            <c:idx val="1"/>
            <c:invertIfNegative val="1"/>
            <c:bubble3D val="0"/>
            <c:spPr>
              <a:solidFill>
                <a:schemeClr val="accent4"/>
              </a:solidFill>
              <a:ln>
                <a:noFill/>
              </a:ln>
              <a:effectLst/>
            </c:spPr>
            <c:extLst>
              <c:ext xmlns:c16="http://schemas.microsoft.com/office/drawing/2014/chart" uri="{C3380CC4-5D6E-409C-BE32-E72D297353CC}">
                <c16:uniqueId val="{00000003-6BB0-4AC7-99E4-058702D46B8E}"/>
              </c:ext>
            </c:extLst>
          </c:dPt>
          <c:dPt>
            <c:idx val="2"/>
            <c:invertIfNegative val="1"/>
            <c:bubble3D val="0"/>
            <c:spPr>
              <a:solidFill>
                <a:schemeClr val="accent6"/>
              </a:solidFill>
              <a:ln>
                <a:noFill/>
              </a:ln>
              <a:effectLst/>
            </c:spPr>
            <c:extLst>
              <c:ext xmlns:c16="http://schemas.microsoft.com/office/drawing/2014/chart" uri="{C3380CC4-5D6E-409C-BE32-E72D297353CC}">
                <c16:uniqueId val="{00000005-6BB0-4AC7-99E4-058702D46B8E}"/>
              </c:ext>
            </c:extLst>
          </c:dPt>
          <c:dPt>
            <c:idx val="3"/>
            <c:invertIfNegative val="1"/>
            <c:bubble3D val="0"/>
            <c:spPr>
              <a:solidFill>
                <a:schemeClr val="accent2">
                  <a:lumMod val="60000"/>
                </a:schemeClr>
              </a:solidFill>
              <a:ln>
                <a:noFill/>
              </a:ln>
              <a:effectLst/>
            </c:spPr>
            <c:extLst>
              <c:ext xmlns:c16="http://schemas.microsoft.com/office/drawing/2014/chart" uri="{C3380CC4-5D6E-409C-BE32-E72D297353CC}">
                <c16:uniqueId val="{00000007-6BB0-4AC7-99E4-058702D46B8E}"/>
              </c:ext>
            </c:extLst>
          </c:dPt>
          <c:dPt>
            <c:idx val="4"/>
            <c:invertIfNegative val="1"/>
            <c:bubble3D val="0"/>
            <c:spPr>
              <a:solidFill>
                <a:schemeClr val="accent4">
                  <a:lumMod val="60000"/>
                </a:schemeClr>
              </a:solidFill>
              <a:ln>
                <a:noFill/>
              </a:ln>
              <a:effectLst/>
            </c:spPr>
            <c:extLst>
              <c:ext xmlns:c16="http://schemas.microsoft.com/office/drawing/2014/chart" uri="{C3380CC4-5D6E-409C-BE32-E72D297353CC}">
                <c16:uniqueId val="{00000009-6BB0-4AC7-99E4-058702D46B8E}"/>
              </c:ext>
            </c:extLst>
          </c:dPt>
          <c:dPt>
            <c:idx val="5"/>
            <c:invertIfNegative val="1"/>
            <c:bubble3D val="0"/>
            <c:spPr>
              <a:solidFill>
                <a:schemeClr val="accent6">
                  <a:lumMod val="60000"/>
                </a:schemeClr>
              </a:solidFill>
              <a:ln>
                <a:noFill/>
              </a:ln>
              <a:effectLst/>
            </c:spPr>
            <c:extLst>
              <c:ext xmlns:c16="http://schemas.microsoft.com/office/drawing/2014/chart" uri="{C3380CC4-5D6E-409C-BE32-E72D297353CC}">
                <c16:uniqueId val="{0000000B-6BB0-4AC7-99E4-058702D46B8E}"/>
              </c:ext>
            </c:extLst>
          </c:dPt>
          <c:dLbls>
            <c:spPr>
              <a:noFill/>
              <a:ln>
                <a:noFill/>
              </a:ln>
              <a:effectLst/>
            </c:spPr>
            <c:txPr>
              <a:bodyPr rot="0" spcFirstLastPara="1" vertOverflow="ellipsis" vert="horz" wrap="square" anchor="ctr" anchorCtr="1"/>
              <a:lstStyle/>
              <a:p>
                <a:pPr lvl="0">
                  <a:defRPr sz="1800" b="1" i="0" u="none" strike="noStrike" kern="1200" baseline="0">
                    <a:solidFill>
                      <a:srgbClr val="40404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'Survey Responses'!$BO$187:$BT$187</c:f>
              <c:strCache>
                <c:ptCount val="6"/>
                <c:pt idx="0">
                  <c:v>Less than $25K</c:v>
                </c:pt>
                <c:pt idx="1">
                  <c:v>$25K-$50K</c:v>
                </c:pt>
                <c:pt idx="2">
                  <c:v>$50K-$75K</c:v>
                </c:pt>
                <c:pt idx="3">
                  <c:v>$75K-$100K</c:v>
                </c:pt>
                <c:pt idx="4">
                  <c:v>&gt;$100K</c:v>
                </c:pt>
                <c:pt idx="5">
                  <c:v>Prefer not to answer</c:v>
                </c:pt>
              </c:strCache>
            </c:strRef>
          </c:cat>
          <c:val>
            <c:numRef>
              <c:f>'Survey Responses'!$BO$186:$BT$186</c:f>
              <c:numCache>
                <c:formatCode>General</c:formatCode>
                <c:ptCount val="6"/>
                <c:pt idx="0">
                  <c:v>80</c:v>
                </c:pt>
                <c:pt idx="1">
                  <c:v>30</c:v>
                </c:pt>
                <c:pt idx="2">
                  <c:v>5</c:v>
                </c:pt>
                <c:pt idx="3">
                  <c:v>2</c:v>
                </c:pt>
                <c:pt idx="4">
                  <c:v>4</c:v>
                </c:pt>
                <c:pt idx="5">
                  <c:v>52</c:v>
                </c:pt>
              </c:numCache>
            </c:numRef>
          </c:val>
          <c:extLst>
            <c:ext xmlns:c16="http://schemas.microsoft.com/office/drawing/2014/chart" uri="{C3380CC4-5D6E-409C-BE32-E72D297353CC}">
              <c16:uniqueId val="{0000000C-6BB0-4AC7-99E4-058702D46B8E}"/>
            </c:ext>
          </c:extLst>
        </c:ser>
        <c:dLbls>
          <c:showLegendKey val="0"/>
          <c:showVal val="0"/>
          <c:showCatName val="0"/>
          <c:showSerName val="0"/>
          <c:showPercent val="0"/>
          <c:showBubbleSize val="0"/>
        </c:dLbls>
        <c:gapWidth val="150"/>
        <c:axId val="458250036"/>
        <c:axId val="1671827431"/>
      </c:barChart>
      <c:catAx>
        <c:axId val="458250036"/>
        <c:scaling>
          <c:orientation val="minMax"/>
        </c:scaling>
        <c:delete val="0"/>
        <c:axPos val="b"/>
        <c:numFmt formatCode="General" sourceLinked="1"/>
        <c:majorTickMark val="cross"/>
        <c:minorTickMark val="cross"/>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lvl="0">
              <a:defRPr sz="1400" b="1" i="0" u="none" strike="noStrike" kern="1200" baseline="0">
                <a:solidFill>
                  <a:srgbClr val="000000"/>
                </a:solidFill>
                <a:latin typeface="Calibri"/>
                <a:ea typeface="+mn-ea"/>
                <a:cs typeface="+mn-cs"/>
              </a:defRPr>
            </a:pPr>
            <a:endParaRPr lang="en-US"/>
          </a:p>
        </c:txPr>
        <c:crossAx val="1671827431"/>
        <c:crosses val="autoZero"/>
        <c:auto val="1"/>
        <c:lblAlgn val="ctr"/>
        <c:lblOffset val="100"/>
        <c:noMultiLvlLbl val="1"/>
      </c:catAx>
      <c:valAx>
        <c:axId val="1671827431"/>
        <c:scaling>
          <c:orientation val="minMax"/>
        </c:scaling>
        <c:delete val="0"/>
        <c:axPos val="l"/>
        <c:majorGridlines>
          <c:spPr>
            <a:ln w="6350" cap="flat" cmpd="sng" algn="ctr">
              <a:solidFill>
                <a:srgbClr val="D9D9D9"/>
              </a:solidFill>
              <a:prstDash val="solid"/>
              <a:round/>
            </a:ln>
            <a:effectLst/>
          </c:spPr>
        </c:majorGridlines>
        <c:numFmt formatCode="General" sourceLinked="1"/>
        <c:majorTickMark val="cross"/>
        <c:minorTickMark val="cross"/>
        <c:tickLblPos val="nextTo"/>
        <c:spPr>
          <a:noFill/>
          <a:ln w="47625" cap="flat" cmpd="sng" algn="ctr">
            <a:noFill/>
            <a:prstDash val="solid"/>
            <a:round/>
          </a:ln>
          <a:effectLst/>
        </c:spPr>
        <c:txPr>
          <a:bodyPr rot="-60000000" spcFirstLastPara="1" vertOverflow="ellipsis" vert="horz" wrap="square" anchor="ctr" anchorCtr="1"/>
          <a:lstStyle/>
          <a:p>
            <a:pPr lvl="0">
              <a:defRPr sz="1600" b="1" i="0" u="none" strike="noStrike" kern="1200" baseline="0">
                <a:solidFill>
                  <a:srgbClr val="000000"/>
                </a:solidFill>
                <a:latin typeface="Calibri"/>
                <a:ea typeface="+mn-ea"/>
                <a:cs typeface="+mn-cs"/>
              </a:defRPr>
            </a:pPr>
            <a:endParaRPr lang="en-US"/>
          </a:p>
        </c:txPr>
        <c:crossAx val="458250036"/>
        <c:crosses val="autoZero"/>
        <c:crossBetween val="between"/>
      </c:valAx>
      <c:spPr>
        <a:solidFill>
          <a:sysClr val="window" lastClr="FFFFFF">
            <a:lumMod val="85000"/>
          </a:sysClr>
        </a:solidFill>
        <a:ln>
          <a:noFill/>
        </a:ln>
        <a:effectLst/>
      </c:spPr>
    </c:plotArea>
    <c:plotVisOnly val="1"/>
    <c:dispBlanksAs val="zero"/>
    <c:showDLblsOverMax val="1"/>
  </c:chart>
  <c:spPr>
    <a:solidFill>
      <a:sysClr val="window" lastClr="FFFFFF">
        <a:lumMod val="85000"/>
      </a:sysClr>
    </a:solidFill>
    <a:ln w="6350" cap="flat" cmpd="sng" algn="ctr">
      <a:solidFill>
        <a:schemeClr val="accent2"/>
      </a:solidFill>
      <a:prstDash val="solid"/>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440186-DEB8-4D4C-A0C9-459CBEB69FF7}"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CB5834E0-BF37-7B49-8AA2-1D2C9F562AD3}">
      <dgm:prSet phldrT="[Text]" custT="1"/>
      <dgm:spPr/>
      <dgm:t>
        <a:bodyPr/>
        <a:lstStyle/>
        <a:p>
          <a:r>
            <a:rPr lang="en-US" sz="3200" dirty="0">
              <a:latin typeface="Bernard MT Condensed" panose="02050806060905020404" pitchFamily="18" charset="77"/>
            </a:rPr>
            <a:t>Community Economic Development</a:t>
          </a:r>
        </a:p>
      </dgm:t>
    </dgm:pt>
    <dgm:pt modelId="{CC468AFE-2776-5C4A-9B07-D5B5887F79C3}" type="parTrans" cxnId="{C7E6AD27-3EBD-DA4D-A046-7B15C57BBC93}">
      <dgm:prSet/>
      <dgm:spPr/>
      <dgm:t>
        <a:bodyPr/>
        <a:lstStyle/>
        <a:p>
          <a:endParaRPr lang="en-US"/>
        </a:p>
      </dgm:t>
    </dgm:pt>
    <dgm:pt modelId="{90C68D22-B277-1F4A-9808-1DAC42366838}" type="sibTrans" cxnId="{C7E6AD27-3EBD-DA4D-A046-7B15C57BBC93}">
      <dgm:prSet/>
      <dgm:spPr/>
      <dgm:t>
        <a:bodyPr/>
        <a:lstStyle/>
        <a:p>
          <a:endParaRPr lang="en-US"/>
        </a:p>
      </dgm:t>
    </dgm:pt>
    <dgm:pt modelId="{41D7E03E-55E9-3748-A7AE-70527359F8DD}">
      <dgm:prSet phldrT="[Text]"/>
      <dgm:spPr/>
      <dgm:t>
        <a:bodyPr/>
        <a:lstStyle/>
        <a:p>
          <a:r>
            <a:rPr lang="en-US" dirty="0">
              <a:latin typeface="Bernard MT Condensed" panose="02050806060905020404" pitchFamily="18" charset="77"/>
            </a:rPr>
            <a:t>Access &amp; Affordability</a:t>
          </a:r>
        </a:p>
      </dgm:t>
    </dgm:pt>
    <dgm:pt modelId="{A41EEA43-5CED-304C-BEFB-C1AAEAA26751}" type="parTrans" cxnId="{7A33DD41-42AE-704D-AA2F-21D08305155D}">
      <dgm:prSet/>
      <dgm:spPr/>
      <dgm:t>
        <a:bodyPr/>
        <a:lstStyle/>
        <a:p>
          <a:endParaRPr lang="en-US"/>
        </a:p>
      </dgm:t>
    </dgm:pt>
    <dgm:pt modelId="{BEC09451-019A-9B40-9EEF-38A2C665E526}" type="sibTrans" cxnId="{7A33DD41-42AE-704D-AA2F-21D08305155D}">
      <dgm:prSet/>
      <dgm:spPr/>
      <dgm:t>
        <a:bodyPr/>
        <a:lstStyle/>
        <a:p>
          <a:endParaRPr lang="en-US"/>
        </a:p>
      </dgm:t>
    </dgm:pt>
    <dgm:pt modelId="{06473916-9296-2D4F-B3EA-147A35A113C5}">
      <dgm:prSet phldrT="[Text]"/>
      <dgm:spPr/>
      <dgm:t>
        <a:bodyPr/>
        <a:lstStyle/>
        <a:p>
          <a:r>
            <a:rPr lang="en-US" dirty="0">
              <a:latin typeface="Bernard MT Condensed" panose="02050806060905020404" pitchFamily="18" charset="77"/>
            </a:rPr>
            <a:t>Adoption </a:t>
          </a:r>
        </a:p>
        <a:p>
          <a:r>
            <a:rPr lang="en-US" dirty="0">
              <a:latin typeface="Bernard MT Condensed" panose="02050806060905020404" pitchFamily="18" charset="77"/>
            </a:rPr>
            <a:t>&amp; Use</a:t>
          </a:r>
        </a:p>
      </dgm:t>
    </dgm:pt>
    <dgm:pt modelId="{8CF734C6-1F0D-4540-9063-BC92778F82FC}" type="parTrans" cxnId="{98F126FB-6DC2-EB46-B73E-086C2BF92F59}">
      <dgm:prSet/>
      <dgm:spPr/>
      <dgm:t>
        <a:bodyPr/>
        <a:lstStyle/>
        <a:p>
          <a:endParaRPr lang="en-US"/>
        </a:p>
      </dgm:t>
    </dgm:pt>
    <dgm:pt modelId="{B1503D43-73E3-2D4C-8D60-65CB73E11282}" type="sibTrans" cxnId="{98F126FB-6DC2-EB46-B73E-086C2BF92F59}">
      <dgm:prSet/>
      <dgm:spPr/>
      <dgm:t>
        <a:bodyPr/>
        <a:lstStyle/>
        <a:p>
          <a:endParaRPr lang="en-US"/>
        </a:p>
      </dgm:t>
    </dgm:pt>
    <dgm:pt modelId="{F5862DCC-AF58-C14B-B0A5-17EA7458A3F5}" type="pres">
      <dgm:prSet presAssocID="{51440186-DEB8-4D4C-A0C9-459CBEB69FF7}" presName="cycle" presStyleCnt="0">
        <dgm:presLayoutVars>
          <dgm:chMax val="1"/>
          <dgm:dir/>
          <dgm:animLvl val="ctr"/>
          <dgm:resizeHandles val="exact"/>
        </dgm:presLayoutVars>
      </dgm:prSet>
      <dgm:spPr/>
    </dgm:pt>
    <dgm:pt modelId="{FB5AC9CC-6AD3-5F4F-866B-EFD9E31D2C31}" type="pres">
      <dgm:prSet presAssocID="{CB5834E0-BF37-7B49-8AA2-1D2C9F562AD3}" presName="centerShape" presStyleLbl="node0" presStyleIdx="0" presStyleCnt="1" custScaleX="131683" custScaleY="91817" custLinFactNeighborY="3273"/>
      <dgm:spPr/>
    </dgm:pt>
    <dgm:pt modelId="{83E9A3DE-BB9B-7940-93A7-837564979BC0}" type="pres">
      <dgm:prSet presAssocID="{A41EEA43-5CED-304C-BEFB-C1AAEAA26751}" presName="parTrans" presStyleLbl="bgSibTrans2D1" presStyleIdx="0" presStyleCnt="2"/>
      <dgm:spPr/>
    </dgm:pt>
    <dgm:pt modelId="{670A36D7-B97E-1F4C-907C-05968F13CB47}" type="pres">
      <dgm:prSet presAssocID="{41D7E03E-55E9-3748-A7AE-70527359F8DD}" presName="node" presStyleLbl="node1" presStyleIdx="0" presStyleCnt="2">
        <dgm:presLayoutVars>
          <dgm:bulletEnabled val="1"/>
        </dgm:presLayoutVars>
      </dgm:prSet>
      <dgm:spPr/>
    </dgm:pt>
    <dgm:pt modelId="{9C2F3A6D-BDEE-3A43-80D2-E29B91F31867}" type="pres">
      <dgm:prSet presAssocID="{8CF734C6-1F0D-4540-9063-BC92778F82FC}" presName="parTrans" presStyleLbl="bgSibTrans2D1" presStyleIdx="1" presStyleCnt="2"/>
      <dgm:spPr/>
    </dgm:pt>
    <dgm:pt modelId="{4E9B44A9-1BDC-7C45-B8F9-47A699C3163E}" type="pres">
      <dgm:prSet presAssocID="{06473916-9296-2D4F-B3EA-147A35A113C5}" presName="node" presStyleLbl="node1" presStyleIdx="1" presStyleCnt="2">
        <dgm:presLayoutVars>
          <dgm:bulletEnabled val="1"/>
        </dgm:presLayoutVars>
      </dgm:prSet>
      <dgm:spPr/>
    </dgm:pt>
  </dgm:ptLst>
  <dgm:cxnLst>
    <dgm:cxn modelId="{B0935119-0C31-E040-B7B1-A11BD8462886}" type="presOf" srcId="{CB5834E0-BF37-7B49-8AA2-1D2C9F562AD3}" destId="{FB5AC9CC-6AD3-5F4F-866B-EFD9E31D2C31}" srcOrd="0" destOrd="0" presId="urn:microsoft.com/office/officeart/2005/8/layout/radial4"/>
    <dgm:cxn modelId="{C7E6AD27-3EBD-DA4D-A046-7B15C57BBC93}" srcId="{51440186-DEB8-4D4C-A0C9-459CBEB69FF7}" destId="{CB5834E0-BF37-7B49-8AA2-1D2C9F562AD3}" srcOrd="0" destOrd="0" parTransId="{CC468AFE-2776-5C4A-9B07-D5B5887F79C3}" sibTransId="{90C68D22-B277-1F4A-9808-1DAC42366838}"/>
    <dgm:cxn modelId="{4EEAA636-C739-4546-9378-55BFFE0B713B}" type="presOf" srcId="{51440186-DEB8-4D4C-A0C9-459CBEB69FF7}" destId="{F5862DCC-AF58-C14B-B0A5-17EA7458A3F5}" srcOrd="0" destOrd="0" presId="urn:microsoft.com/office/officeart/2005/8/layout/radial4"/>
    <dgm:cxn modelId="{7A33DD41-42AE-704D-AA2F-21D08305155D}" srcId="{CB5834E0-BF37-7B49-8AA2-1D2C9F562AD3}" destId="{41D7E03E-55E9-3748-A7AE-70527359F8DD}" srcOrd="0" destOrd="0" parTransId="{A41EEA43-5CED-304C-BEFB-C1AAEAA26751}" sibTransId="{BEC09451-019A-9B40-9EEF-38A2C665E526}"/>
    <dgm:cxn modelId="{07CA4958-21BB-BD4F-B379-A54878788DBF}" type="presOf" srcId="{06473916-9296-2D4F-B3EA-147A35A113C5}" destId="{4E9B44A9-1BDC-7C45-B8F9-47A699C3163E}" srcOrd="0" destOrd="0" presId="urn:microsoft.com/office/officeart/2005/8/layout/radial4"/>
    <dgm:cxn modelId="{DF36B5B2-89D8-3547-A126-78F429250D92}" type="presOf" srcId="{A41EEA43-5CED-304C-BEFB-C1AAEAA26751}" destId="{83E9A3DE-BB9B-7940-93A7-837564979BC0}" srcOrd="0" destOrd="0" presId="urn:microsoft.com/office/officeart/2005/8/layout/radial4"/>
    <dgm:cxn modelId="{4DFA46D8-0759-1641-9F1C-0DEEAB950515}" type="presOf" srcId="{8CF734C6-1F0D-4540-9063-BC92778F82FC}" destId="{9C2F3A6D-BDEE-3A43-80D2-E29B91F31867}" srcOrd="0" destOrd="0" presId="urn:microsoft.com/office/officeart/2005/8/layout/radial4"/>
    <dgm:cxn modelId="{A66CDEE8-A159-4B4E-9336-19AD30DDE3A5}" type="presOf" srcId="{41D7E03E-55E9-3748-A7AE-70527359F8DD}" destId="{670A36D7-B97E-1F4C-907C-05968F13CB47}" srcOrd="0" destOrd="0" presId="urn:microsoft.com/office/officeart/2005/8/layout/radial4"/>
    <dgm:cxn modelId="{98F126FB-6DC2-EB46-B73E-086C2BF92F59}" srcId="{CB5834E0-BF37-7B49-8AA2-1D2C9F562AD3}" destId="{06473916-9296-2D4F-B3EA-147A35A113C5}" srcOrd="1" destOrd="0" parTransId="{8CF734C6-1F0D-4540-9063-BC92778F82FC}" sibTransId="{B1503D43-73E3-2D4C-8D60-65CB73E11282}"/>
    <dgm:cxn modelId="{E9CA2FB4-1124-9244-9424-5B510D1E499B}" type="presParOf" srcId="{F5862DCC-AF58-C14B-B0A5-17EA7458A3F5}" destId="{FB5AC9CC-6AD3-5F4F-866B-EFD9E31D2C31}" srcOrd="0" destOrd="0" presId="urn:microsoft.com/office/officeart/2005/8/layout/radial4"/>
    <dgm:cxn modelId="{6A8866DE-4CD7-0A4C-AFBE-1FC7B1686C15}" type="presParOf" srcId="{F5862DCC-AF58-C14B-B0A5-17EA7458A3F5}" destId="{83E9A3DE-BB9B-7940-93A7-837564979BC0}" srcOrd="1" destOrd="0" presId="urn:microsoft.com/office/officeart/2005/8/layout/radial4"/>
    <dgm:cxn modelId="{DC40D3AF-D640-E448-A586-0715B4649AF2}" type="presParOf" srcId="{F5862DCC-AF58-C14B-B0A5-17EA7458A3F5}" destId="{670A36D7-B97E-1F4C-907C-05968F13CB47}" srcOrd="2" destOrd="0" presId="urn:microsoft.com/office/officeart/2005/8/layout/radial4"/>
    <dgm:cxn modelId="{08D2E059-BF60-3E45-92CF-55C83F7A9085}" type="presParOf" srcId="{F5862DCC-AF58-C14B-B0A5-17EA7458A3F5}" destId="{9C2F3A6D-BDEE-3A43-80D2-E29B91F31867}" srcOrd="3" destOrd="0" presId="urn:microsoft.com/office/officeart/2005/8/layout/radial4"/>
    <dgm:cxn modelId="{74AF40D8-8159-9E4B-8F99-DF2DA3B9A0F7}" type="presParOf" srcId="{F5862DCC-AF58-C14B-B0A5-17EA7458A3F5}" destId="{4E9B44A9-1BDC-7C45-B8F9-47A699C3163E}"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AC9CC-6AD3-5F4F-866B-EFD9E31D2C31}">
      <dsp:nvSpPr>
        <dsp:cNvPr id="0" name=""/>
        <dsp:cNvSpPr/>
      </dsp:nvSpPr>
      <dsp:spPr>
        <a:xfrm>
          <a:off x="2374902" y="2651061"/>
          <a:ext cx="3378195" cy="23554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Bernard MT Condensed" panose="02050806060905020404" pitchFamily="18" charset="77"/>
            </a:rPr>
            <a:t>Community Economic Development</a:t>
          </a:r>
        </a:p>
      </dsp:txBody>
      <dsp:txXfrm>
        <a:off x="2869627" y="2996012"/>
        <a:ext cx="2388745" cy="1665571"/>
      </dsp:txXfrm>
    </dsp:sp>
    <dsp:sp modelId="{83E9A3DE-BB9B-7940-93A7-837564979BC0}">
      <dsp:nvSpPr>
        <dsp:cNvPr id="0" name=""/>
        <dsp:cNvSpPr/>
      </dsp:nvSpPr>
      <dsp:spPr>
        <a:xfrm rot="13077509">
          <a:off x="1007548" y="1879945"/>
          <a:ext cx="2053825" cy="73113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0A36D7-B97E-1F4C-907C-05968F13CB47}">
      <dsp:nvSpPr>
        <dsp:cNvPr id="0" name=""/>
        <dsp:cNvSpPr/>
      </dsp:nvSpPr>
      <dsp:spPr>
        <a:xfrm>
          <a:off x="6219" y="639019"/>
          <a:ext cx="2437130" cy="19497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Bernard MT Condensed" panose="02050806060905020404" pitchFamily="18" charset="77"/>
            </a:rPr>
            <a:t>Access &amp; Affordability</a:t>
          </a:r>
        </a:p>
      </dsp:txBody>
      <dsp:txXfrm>
        <a:off x="63324" y="696124"/>
        <a:ext cx="2322920" cy="1835494"/>
      </dsp:txXfrm>
    </dsp:sp>
    <dsp:sp modelId="{9C2F3A6D-BDEE-3A43-80D2-E29B91F31867}">
      <dsp:nvSpPr>
        <dsp:cNvPr id="0" name=""/>
        <dsp:cNvSpPr/>
      </dsp:nvSpPr>
      <dsp:spPr>
        <a:xfrm rot="19322491">
          <a:off x="5066626" y="1879945"/>
          <a:ext cx="2053825" cy="73113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9B44A9-1BDC-7C45-B8F9-47A699C3163E}">
      <dsp:nvSpPr>
        <dsp:cNvPr id="0" name=""/>
        <dsp:cNvSpPr/>
      </dsp:nvSpPr>
      <dsp:spPr>
        <a:xfrm>
          <a:off x="5684650" y="639019"/>
          <a:ext cx="2437130" cy="19497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Bernard MT Condensed" panose="02050806060905020404" pitchFamily="18" charset="77"/>
            </a:rPr>
            <a:t>Adoption </a:t>
          </a:r>
        </a:p>
        <a:p>
          <a:pPr marL="0" lvl="0" indent="0" algn="ctr" defTabSz="1600200">
            <a:lnSpc>
              <a:spcPct val="90000"/>
            </a:lnSpc>
            <a:spcBef>
              <a:spcPct val="0"/>
            </a:spcBef>
            <a:spcAft>
              <a:spcPct val="35000"/>
            </a:spcAft>
            <a:buNone/>
          </a:pPr>
          <a:r>
            <a:rPr lang="en-US" sz="3600" kern="1200" dirty="0">
              <a:latin typeface="Bernard MT Condensed" panose="02050806060905020404" pitchFamily="18" charset="77"/>
            </a:rPr>
            <a:t>&amp; Use</a:t>
          </a:r>
        </a:p>
      </dsp:txBody>
      <dsp:txXfrm>
        <a:off x="5741755" y="696124"/>
        <a:ext cx="2322920" cy="183549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4471CAD8-EA8D-49B2-B8C6-90B5B4978AF3}" type="datetimeFigureOut">
              <a:rPr lang="en-US" smtClean="0"/>
              <a:t>11/5/2021</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F3A770B4-CE62-49E9-BE13-F79AFBA5EC79}" type="slidenum">
              <a:rPr lang="en-US" smtClean="0"/>
              <a:t>‹#›</a:t>
            </a:fld>
            <a:endParaRPr lang="en-US"/>
          </a:p>
        </p:txBody>
      </p:sp>
    </p:spTree>
    <p:extLst>
      <p:ext uri="{BB962C8B-B14F-4D97-AF65-F5344CB8AC3E}">
        <p14:creationId xmlns:p14="http://schemas.microsoft.com/office/powerpoint/2010/main" val="15285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79ED4C80-B007-49EC-8596-D6FD134F9BA5}" type="datetimeFigureOut">
              <a:rPr lang="en-US" smtClean="0"/>
              <a:t>11/5/2021</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80B456C5-6977-462F-B0F8-66DD51513132}" type="slidenum">
              <a:rPr lang="en-US" smtClean="0"/>
              <a:t>‹#›</a:t>
            </a:fld>
            <a:endParaRPr lang="en-US"/>
          </a:p>
        </p:txBody>
      </p:sp>
    </p:spTree>
    <p:extLst>
      <p:ext uri="{BB962C8B-B14F-4D97-AF65-F5344CB8AC3E}">
        <p14:creationId xmlns:p14="http://schemas.microsoft.com/office/powerpoint/2010/main" val="22622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TN population tripled in the past century </a:t>
            </a:r>
          </a:p>
          <a:p>
            <a:r>
              <a:rPr lang="en-US" dirty="0"/>
              <a:t>Rural areas shrank while urban</a:t>
            </a:r>
            <a:r>
              <a:rPr lang="en-US" baseline="0" dirty="0"/>
              <a:t> areas grew at a faster pace</a:t>
            </a:r>
          </a:p>
          <a:p>
            <a:r>
              <a:rPr lang="en-US" baseline="0" dirty="0"/>
              <a:t>Presence of interstate highways (I-40, I-24, I-81 and I-75), natural amenities have an increased propensity to attract population and workforce</a:t>
            </a:r>
          </a:p>
          <a:p>
            <a:r>
              <a:rPr lang="en-US" baseline="0" dirty="0"/>
              <a:t>Highland rim area displayed a steady decline in population over the years</a:t>
            </a:r>
          </a:p>
          <a:p>
            <a:endParaRPr lang="en-US" baseline="0" dirty="0"/>
          </a:p>
          <a:p>
            <a:r>
              <a:rPr lang="en-US" baseline="0" dirty="0"/>
              <a:t>Counties with high growth – Rutherford, Williamson, Cumberland, Blount and Bradley</a:t>
            </a:r>
          </a:p>
          <a:p>
            <a:endParaRPr lang="en-US" baseline="0" dirty="0"/>
          </a:p>
          <a:p>
            <a:r>
              <a:rPr lang="en-US" baseline="0" dirty="0"/>
              <a:t>Counties with greatest population declines – Hancock, Haywood, Jackson, Stewart and Giles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Women outnumber men by</a:t>
            </a:r>
            <a:r>
              <a:rPr lang="en-US" baseline="0" dirty="0"/>
              <a:t> 159,097</a:t>
            </a:r>
            <a:endParaRPr lang="en-US" dirty="0"/>
          </a:p>
          <a:p>
            <a:endParaRPr lang="en-US" baseline="0" dirty="0"/>
          </a:p>
        </p:txBody>
      </p:sp>
      <p:sp>
        <p:nvSpPr>
          <p:cNvPr id="4" name="Slide Number Placeholder 3"/>
          <p:cNvSpPr>
            <a:spLocks noGrp="1"/>
          </p:cNvSpPr>
          <p:nvPr>
            <p:ph type="sldNum" sz="quarter" idx="10"/>
          </p:nvPr>
        </p:nvSpPr>
        <p:spPr/>
        <p:txBody>
          <a:bodyPr/>
          <a:lstStyle/>
          <a:p>
            <a:fld id="{D87EB83F-A26E-4363-88E8-5A95433BCF07}" type="slidenum">
              <a:rPr lang="en-US" smtClean="0"/>
              <a:t>4</a:t>
            </a:fld>
            <a:endParaRPr lang="en-US" dirty="0"/>
          </a:p>
        </p:txBody>
      </p:sp>
    </p:spTree>
    <p:extLst>
      <p:ext uri="{BB962C8B-B14F-4D97-AF65-F5344CB8AC3E}">
        <p14:creationId xmlns:p14="http://schemas.microsoft.com/office/powerpoint/2010/main" val="308493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FCC</a:t>
            </a:r>
            <a:r>
              <a:rPr lang="en-US" baseline="0" dirty="0"/>
              <a:t> data was at the block level</a:t>
            </a:r>
          </a:p>
          <a:p>
            <a:r>
              <a:rPr lang="en-US" baseline="0" dirty="0"/>
              <a:t>Microsoft data was more granular – pinging computers using Microsoft operating system, Xbox, etc. </a:t>
            </a:r>
            <a:endParaRPr lang="en-US" dirty="0"/>
          </a:p>
        </p:txBody>
      </p:sp>
      <p:sp>
        <p:nvSpPr>
          <p:cNvPr id="4" name="Slide Number Placeholder 3"/>
          <p:cNvSpPr>
            <a:spLocks noGrp="1"/>
          </p:cNvSpPr>
          <p:nvPr>
            <p:ph type="sldNum" sz="quarter" idx="10"/>
          </p:nvPr>
        </p:nvSpPr>
        <p:spPr/>
        <p:txBody>
          <a:bodyPr/>
          <a:lstStyle/>
          <a:p>
            <a:fld id="{80B456C5-6977-462F-B0F8-66DD51513132}" type="slidenum">
              <a:rPr lang="en-US" smtClean="0"/>
              <a:t>6</a:t>
            </a:fld>
            <a:endParaRPr lang="en-US"/>
          </a:p>
        </p:txBody>
      </p:sp>
    </p:spTree>
    <p:extLst>
      <p:ext uri="{BB962C8B-B14F-4D97-AF65-F5344CB8AC3E}">
        <p14:creationId xmlns:p14="http://schemas.microsoft.com/office/powerpoint/2010/main" val="1532841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456C5-6977-462F-B0F8-66DD51513132}" type="slidenum">
              <a:rPr lang="en-US" smtClean="0"/>
              <a:t>12</a:t>
            </a:fld>
            <a:endParaRPr lang="en-US"/>
          </a:p>
        </p:txBody>
      </p:sp>
    </p:spTree>
    <p:extLst>
      <p:ext uri="{BB962C8B-B14F-4D97-AF65-F5344CB8AC3E}">
        <p14:creationId xmlns:p14="http://schemas.microsoft.com/office/powerpoint/2010/main" val="3868062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456C5-6977-462F-B0F8-66DD51513132}" type="slidenum">
              <a:rPr lang="en-US" smtClean="0"/>
              <a:t>13</a:t>
            </a:fld>
            <a:endParaRPr lang="en-US"/>
          </a:p>
        </p:txBody>
      </p:sp>
    </p:spTree>
    <p:extLst>
      <p:ext uri="{BB962C8B-B14F-4D97-AF65-F5344CB8AC3E}">
        <p14:creationId xmlns:p14="http://schemas.microsoft.com/office/powerpoint/2010/main" val="167091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456C5-6977-462F-B0F8-66DD51513132}" type="slidenum">
              <a:rPr lang="en-US" smtClean="0"/>
              <a:t>15</a:t>
            </a:fld>
            <a:endParaRPr lang="en-US"/>
          </a:p>
        </p:txBody>
      </p:sp>
    </p:spTree>
    <p:extLst>
      <p:ext uri="{BB962C8B-B14F-4D97-AF65-F5344CB8AC3E}">
        <p14:creationId xmlns:p14="http://schemas.microsoft.com/office/powerpoint/2010/main" val="400037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a:t>
            </a:r>
            <a:r>
              <a:rPr lang="en-US" baseline="0" dirty="0"/>
              <a:t> objective of this slide is to really emphasize that for community economic development to take place broadband infrastructure is but one component; adoption &amp; use and all that it implies is also needed if any community wants to design and deploy an effective and robust digital inclusion strategy.</a:t>
            </a:r>
            <a:endParaRPr lang="en-US" dirty="0"/>
          </a:p>
        </p:txBody>
      </p:sp>
      <p:sp>
        <p:nvSpPr>
          <p:cNvPr id="4" name="Slide Number Placeholder 3"/>
          <p:cNvSpPr>
            <a:spLocks noGrp="1"/>
          </p:cNvSpPr>
          <p:nvPr>
            <p:ph type="sldNum" sz="quarter" idx="10"/>
          </p:nvPr>
        </p:nvSpPr>
        <p:spPr/>
        <p:txBody>
          <a:bodyPr/>
          <a:lstStyle/>
          <a:p>
            <a:fld id="{0D01E949-447D-48AF-A64F-EF965BE73BF6}" type="slidenum">
              <a:rPr lang="en-US" smtClean="0"/>
              <a:t>19</a:t>
            </a:fld>
            <a:endParaRPr lang="en-US"/>
          </a:p>
        </p:txBody>
      </p:sp>
    </p:spTree>
    <p:extLst>
      <p:ext uri="{BB962C8B-B14F-4D97-AF65-F5344CB8AC3E}">
        <p14:creationId xmlns:p14="http://schemas.microsoft.com/office/powerpoint/2010/main" val="771640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B456C5-6977-462F-B0F8-66DD51513132}" type="slidenum">
              <a:rPr lang="en-US" smtClean="0"/>
              <a:t>27</a:t>
            </a:fld>
            <a:endParaRPr lang="en-US"/>
          </a:p>
        </p:txBody>
      </p:sp>
    </p:spTree>
    <p:extLst>
      <p:ext uri="{BB962C8B-B14F-4D97-AF65-F5344CB8AC3E}">
        <p14:creationId xmlns:p14="http://schemas.microsoft.com/office/powerpoint/2010/main" val="181100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B456C5-6977-462F-B0F8-66DD51513132}" type="slidenum">
              <a:rPr lang="en-US" smtClean="0"/>
              <a:t>29</a:t>
            </a:fld>
            <a:endParaRPr lang="en-US"/>
          </a:p>
        </p:txBody>
      </p:sp>
    </p:spTree>
    <p:extLst>
      <p:ext uri="{BB962C8B-B14F-4D97-AF65-F5344CB8AC3E}">
        <p14:creationId xmlns:p14="http://schemas.microsoft.com/office/powerpoint/2010/main" val="289089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AF0DC3-0D1E-49E5-827A-A4D00A5867AB}" type="slidenum">
              <a:rPr lang="en-US" smtClean="0"/>
              <a:t>35</a:t>
            </a:fld>
            <a:endParaRPr lang="en-US"/>
          </a:p>
        </p:txBody>
      </p:sp>
    </p:spTree>
    <p:extLst>
      <p:ext uri="{BB962C8B-B14F-4D97-AF65-F5344CB8AC3E}">
        <p14:creationId xmlns:p14="http://schemas.microsoft.com/office/powerpoint/2010/main" val="617771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75839C-6BC9-43CE-BA62-9A60B2F7CF4B}"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310476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5A7F98-E5EE-459F-B9BB-A91E86111583}"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266539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E5D08-A4C6-4931-A9EF-B602D8A1F3D1}"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3507701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E1812C-8A73-4F42-ABB7-B8C29C8D211C}"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1706420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FF54E6-B53B-4A7C-804E-844E41A01A78}"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3283618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6D7007-44AC-491B-B78E-D00E5A98BCEE}"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3661200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8DC088-07E7-45F0-8871-8CDFA695E74E}"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842341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8A87D0-B4B2-47CC-B2FF-6B9432DC10C3}" type="datetime1">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2330193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7642AB-4E2D-4DBF-8899-6C677C62C5A9}" type="datetime1">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3374429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72223-3B83-42B9-AA75-0B8514B79CF0}" type="datetime1">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2337304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BF917C-A64E-48B3-8DF1-6ED8781DF06F}"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170442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D509F9-FCBD-41CF-ACB3-384204A00501}"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280161" y="6308725"/>
            <a:ext cx="2133600" cy="365125"/>
          </a:xfrm>
        </p:spPr>
        <p:txBody>
          <a:bodyPr/>
          <a:lstStyle>
            <a:lvl1pPr algn="ctr">
              <a:defRPr/>
            </a:lvl1pPr>
          </a:lstStyle>
          <a:p>
            <a:fld id="{A6192673-8701-004B-BC5B-AB8100A5B86F}" type="slidenum">
              <a:rPr lang="en-US" smtClean="0"/>
              <a:pPr/>
              <a:t>‹#›</a:t>
            </a:fld>
            <a:endParaRPr lang="en-US" dirty="0"/>
          </a:p>
        </p:txBody>
      </p:sp>
    </p:spTree>
    <p:extLst>
      <p:ext uri="{BB962C8B-B14F-4D97-AF65-F5344CB8AC3E}">
        <p14:creationId xmlns:p14="http://schemas.microsoft.com/office/powerpoint/2010/main" val="1552657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7339B4-327F-4103-9BD2-346FE2256930}"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325411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7648DE-CD76-415D-923D-0585B0F9563C}"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1035376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5EBCA3-10FF-446C-B6A7-CA1B29087F12}"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36EDF-216B-8A4B-B224-7679C62C7FCB}" type="slidenum">
              <a:rPr lang="en-US" smtClean="0"/>
              <a:t>‹#›</a:t>
            </a:fld>
            <a:endParaRPr lang="en-US"/>
          </a:p>
        </p:txBody>
      </p:sp>
    </p:spTree>
    <p:extLst>
      <p:ext uri="{BB962C8B-B14F-4D97-AF65-F5344CB8AC3E}">
        <p14:creationId xmlns:p14="http://schemas.microsoft.com/office/powerpoint/2010/main" val="319853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1856FD-C568-4D26-A50D-3B8388EBBB02}" type="datetime1">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440622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E35026-2279-4B97-B12A-45AC2E386C0A}"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3423551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B4B295-C2BB-408E-9FB6-C27DD4E13EDE}" type="datetime1">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341208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2DE128-E8BB-4C9D-84D4-F2B2116616C3}" type="datetime1">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1051020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7AF16-B660-4B64-B913-6D8747F3DD10}" type="datetime1">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2263117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91207E-4918-442F-AE30-FC2DA1AFA1C7}"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1721734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173F033-5CAE-40C2-BC77-B6EA496C9EE0}" type="datetime1">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92673-8701-004B-BC5B-AB8100A5B86F}" type="slidenum">
              <a:rPr lang="en-US" smtClean="0"/>
              <a:t>‹#›</a:t>
            </a:fld>
            <a:endParaRPr lang="en-US"/>
          </a:p>
        </p:txBody>
      </p:sp>
    </p:spTree>
    <p:extLst>
      <p:ext uri="{BB962C8B-B14F-4D97-AF65-F5344CB8AC3E}">
        <p14:creationId xmlns:p14="http://schemas.microsoft.com/office/powerpoint/2010/main" val="239861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9D4A9-E810-4558-86FB-034A2D18CEE3}" type="datetime1">
              <a:rPr lang="en-US" smtClean="0"/>
              <a:t>11/5/2021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92673-8701-004B-BC5B-AB8100A5B86F}" type="slidenum">
              <a:rPr lang="en-US" smtClean="0"/>
              <a:t>‹#›</a:t>
            </a:fld>
            <a:endParaRPr lang="en-US"/>
          </a:p>
        </p:txBody>
      </p:sp>
      <p:pic>
        <p:nvPicPr>
          <p:cNvPr id="9" name="Picture 8" descr="UTIA logo bar landscap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959574"/>
            <a:ext cx="9144001" cy="914400"/>
          </a:xfrm>
          <a:prstGeom prst="rect">
            <a:avLst/>
          </a:prstGeom>
        </p:spPr>
      </p:pic>
    </p:spTree>
    <p:extLst>
      <p:ext uri="{BB962C8B-B14F-4D97-AF65-F5344CB8AC3E}">
        <p14:creationId xmlns:p14="http://schemas.microsoft.com/office/powerpoint/2010/main" val="1581069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8267B-CBC3-438C-A5FC-68EDD4E363D5}" type="datetime1">
              <a:rPr lang="en-US" smtClean="0"/>
              <a:t>11/5/2021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36EDF-216B-8A4B-B224-7679C62C7FCB}" type="slidenum">
              <a:rPr lang="en-US" smtClean="0"/>
              <a:t>‹#›</a:t>
            </a:fld>
            <a:endParaRPr lang="en-US"/>
          </a:p>
        </p:txBody>
      </p:sp>
      <p:sp>
        <p:nvSpPr>
          <p:cNvPr id="3" name="Text Placeholder 2"/>
          <p:cNvSpPr>
            <a:spLocks noGrp="1"/>
          </p:cNvSpPr>
          <p:nvPr>
            <p:ph type="body" idx="1"/>
          </p:nvPr>
        </p:nvSpPr>
        <p:spPr>
          <a:xfrm>
            <a:off x="457200" y="1600201"/>
            <a:ext cx="8229600" cy="4353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UTIA logo bar landscape_single lin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990054"/>
            <a:ext cx="9144000" cy="883920"/>
          </a:xfrm>
          <a:prstGeom prst="rect">
            <a:avLst/>
          </a:prstGeom>
        </p:spPr>
      </p:pic>
    </p:spTree>
    <p:extLst>
      <p:ext uri="{BB962C8B-B14F-4D97-AF65-F5344CB8AC3E}">
        <p14:creationId xmlns:p14="http://schemas.microsoft.com/office/powerpoint/2010/main" val="789851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hyperlink" Target="https://extension.tennessee.edu/WebPacket/Pages/NYCU-2019-11-PikevilleGrant.aspx"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menti.com/1pcofn5z8g" TargetMode="External"/><Relationship Id="rId2" Type="http://schemas.openxmlformats.org/officeDocument/2006/relationships/hyperlink" Target="http://www.menti.com/"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broadbandnow.com/Tennessee" TargetMode="External"/><Relationship Id="rId2" Type="http://schemas.openxmlformats.org/officeDocument/2006/relationships/hyperlink" Target="https://www.pcrd.purdue.edu/signature-programs/digital-divide-index.php" TargetMode="External"/><Relationship Id="rId1" Type="http://schemas.openxmlformats.org/officeDocument/2006/relationships/slideLayout" Target="../slideLayouts/slideLayout2.xml"/><Relationship Id="rId6" Type="http://schemas.openxmlformats.org/officeDocument/2006/relationships/hyperlink" Target="https://georgia4h.org/programs/focus-areas/agriculture-stem/science-technology-engineering-math/digital-ambassadors/" TargetMode="External"/><Relationship Id="rId5" Type="http://schemas.openxmlformats.org/officeDocument/2006/relationships/hyperlink" Target="https://www.kansascityfed.org/community/~/media/31dc7512db164fce8ae79ec7709924fd.ashx" TargetMode="External"/><Relationship Id="rId4" Type="http://schemas.openxmlformats.org/officeDocument/2006/relationships/hyperlink" Target="https://www.internetsociety.org/issues/community-network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supendra@utk.ed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iny.utk.edu/tnddi"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2404"/>
            <a:ext cx="7772400" cy="1470025"/>
          </a:xfrm>
        </p:spPr>
        <p:txBody>
          <a:bodyPr>
            <a:normAutofit/>
          </a:bodyPr>
          <a:lstStyle/>
          <a:p>
            <a:r>
              <a:rPr lang="en-US" sz="2800" dirty="0">
                <a:solidFill>
                  <a:schemeClr val="accent1"/>
                </a:solidFill>
              </a:rPr>
              <a:t>Bridging the Digital Divide: Challenges and Opportunities in Rural Broadband Access and Adoption in Tennessee</a:t>
            </a:r>
          </a:p>
        </p:txBody>
      </p:sp>
      <p:sp>
        <p:nvSpPr>
          <p:cNvPr id="3" name="Subtitle 2"/>
          <p:cNvSpPr>
            <a:spLocks noGrp="1"/>
          </p:cNvSpPr>
          <p:nvPr>
            <p:ph type="subTitle" idx="1"/>
          </p:nvPr>
        </p:nvSpPr>
        <p:spPr>
          <a:xfrm>
            <a:off x="827314" y="2920144"/>
            <a:ext cx="7489372" cy="1752600"/>
          </a:xfrm>
        </p:spPr>
        <p:txBody>
          <a:bodyPr>
            <a:noAutofit/>
          </a:bodyPr>
          <a:lstStyle/>
          <a:p>
            <a:pPr>
              <a:spcBef>
                <a:spcPts val="0"/>
              </a:spcBef>
            </a:pPr>
            <a:r>
              <a:rPr lang="en-US" sz="2400" dirty="0">
                <a:solidFill>
                  <a:schemeClr val="accent6"/>
                </a:solidFill>
              </a:rPr>
              <a:t>Sreedhar Upendram, Ph.D.</a:t>
            </a:r>
          </a:p>
          <a:p>
            <a:pPr>
              <a:spcBef>
                <a:spcPts val="0"/>
              </a:spcBef>
            </a:pPr>
            <a:r>
              <a:rPr lang="en-US" sz="1800" dirty="0"/>
              <a:t>Assistant Professor and Community Economic Development Specialist</a:t>
            </a:r>
          </a:p>
          <a:p>
            <a:pPr>
              <a:spcBef>
                <a:spcPts val="0"/>
              </a:spcBef>
            </a:pPr>
            <a:r>
              <a:rPr lang="en-US" sz="1800" dirty="0"/>
              <a:t>Department of Agricultural Economics</a:t>
            </a:r>
          </a:p>
          <a:p>
            <a:pPr>
              <a:spcBef>
                <a:spcPts val="0"/>
              </a:spcBef>
            </a:pPr>
            <a:r>
              <a:rPr lang="en-US" sz="1800" dirty="0"/>
              <a:t>University of Tennessee</a:t>
            </a:r>
          </a:p>
          <a:p>
            <a:pPr>
              <a:spcBef>
                <a:spcPts val="0"/>
              </a:spcBef>
            </a:pPr>
            <a:endParaRPr lang="en-US" sz="2400" dirty="0">
              <a:solidFill>
                <a:schemeClr val="bg1">
                  <a:lumMod val="50000"/>
                </a:schemeClr>
              </a:solidFill>
            </a:endParaRPr>
          </a:p>
          <a:p>
            <a:pPr>
              <a:spcBef>
                <a:spcPts val="0"/>
              </a:spcBef>
            </a:pPr>
            <a:r>
              <a:rPr lang="en-US" sz="2400" dirty="0">
                <a:solidFill>
                  <a:schemeClr val="bg1">
                    <a:lumMod val="50000"/>
                  </a:schemeClr>
                </a:solidFill>
              </a:rPr>
              <a:t>Cloud and Edge Computing </a:t>
            </a:r>
          </a:p>
          <a:p>
            <a:pPr>
              <a:spcBef>
                <a:spcPts val="0"/>
              </a:spcBef>
            </a:pPr>
            <a:r>
              <a:rPr lang="en-US" sz="2400" dirty="0">
                <a:solidFill>
                  <a:schemeClr val="bg1">
                    <a:lumMod val="50000"/>
                  </a:schemeClr>
                </a:solidFill>
              </a:rPr>
              <a:t>November 5, 2021</a:t>
            </a:r>
          </a:p>
          <a:p>
            <a:pPr>
              <a:spcBef>
                <a:spcPts val="0"/>
              </a:spcBef>
            </a:pPr>
            <a:endParaRPr lang="en-US" sz="2400" dirty="0">
              <a:solidFill>
                <a:schemeClr val="accent6"/>
              </a:solidFill>
            </a:endParaRPr>
          </a:p>
          <a:p>
            <a:pPr>
              <a:spcBef>
                <a:spcPts val="0"/>
              </a:spcBef>
            </a:pPr>
            <a:endParaRPr lang="en-US" sz="2400" dirty="0"/>
          </a:p>
        </p:txBody>
      </p:sp>
    </p:spTree>
    <p:extLst>
      <p:ext uri="{BB962C8B-B14F-4D97-AF65-F5344CB8AC3E}">
        <p14:creationId xmlns:p14="http://schemas.microsoft.com/office/powerpoint/2010/main" val="1945612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F5C5-2DB9-4BBB-AE3F-7047DA61C77A}"/>
              </a:ext>
            </a:extLst>
          </p:cNvPr>
          <p:cNvSpPr>
            <a:spLocks noGrp="1"/>
          </p:cNvSpPr>
          <p:nvPr>
            <p:ph type="title"/>
          </p:nvPr>
        </p:nvSpPr>
        <p:spPr/>
        <p:txBody>
          <a:bodyPr>
            <a:normAutofit fontScale="90000"/>
          </a:bodyPr>
          <a:lstStyle/>
          <a:p>
            <a:r>
              <a:rPr lang="en-US" dirty="0">
                <a:solidFill>
                  <a:schemeClr val="accent1"/>
                </a:solidFill>
              </a:rPr>
              <a:t>Broadband Challenges in Tennessee</a:t>
            </a:r>
          </a:p>
        </p:txBody>
      </p:sp>
      <p:sp>
        <p:nvSpPr>
          <p:cNvPr id="3" name="Content Placeholder 2">
            <a:extLst>
              <a:ext uri="{FF2B5EF4-FFF2-40B4-BE49-F238E27FC236}">
                <a16:creationId xmlns:a16="http://schemas.microsoft.com/office/drawing/2014/main" id="{3F627DC1-78BC-4A78-8C22-F47402A977E5}"/>
              </a:ext>
            </a:extLst>
          </p:cNvPr>
          <p:cNvSpPr>
            <a:spLocks noGrp="1"/>
          </p:cNvSpPr>
          <p:nvPr>
            <p:ph idx="1"/>
          </p:nvPr>
        </p:nvSpPr>
        <p:spPr>
          <a:xfrm>
            <a:off x="457200" y="1323364"/>
            <a:ext cx="3846352" cy="4525963"/>
          </a:xfrm>
        </p:spPr>
        <p:txBody>
          <a:bodyPr>
            <a:normAutofit fontScale="47500" lnSpcReduction="20000"/>
          </a:bodyPr>
          <a:lstStyle/>
          <a:p>
            <a:r>
              <a:rPr lang="en-US" dirty="0"/>
              <a:t>Barriers to broadband expansion: Tennessee is among 19 states in the U.S. that have barriers in developing municipally owned broadband networks</a:t>
            </a:r>
          </a:p>
          <a:p>
            <a:r>
              <a:rPr lang="en-US" dirty="0"/>
              <a:t>Population density: </a:t>
            </a:r>
          </a:p>
          <a:p>
            <a:pPr lvl="1"/>
            <a:r>
              <a:rPr lang="en-US" dirty="0"/>
              <a:t>Tennessee: 161.3 people per square mile. </a:t>
            </a:r>
          </a:p>
          <a:p>
            <a:pPr lvl="1"/>
            <a:r>
              <a:rPr lang="en-US" dirty="0"/>
              <a:t>Metropolitan counties: 252.3 people per square mile</a:t>
            </a:r>
          </a:p>
          <a:p>
            <a:pPr lvl="1"/>
            <a:r>
              <a:rPr lang="en-US" dirty="0"/>
              <a:t>Micropolitan counties: 89.5 people per square mile </a:t>
            </a:r>
          </a:p>
          <a:p>
            <a:pPr lvl="1"/>
            <a:r>
              <a:rPr lang="en-US" dirty="0"/>
              <a:t>Non-core counties:44.9 people per square mile. </a:t>
            </a:r>
          </a:p>
          <a:p>
            <a:r>
              <a:rPr lang="en-US" dirty="0"/>
              <a:t>Right-of-way or easements: Slow and laborious</a:t>
            </a:r>
          </a:p>
          <a:p>
            <a:r>
              <a:rPr lang="en-US" dirty="0"/>
              <a:t>Topography: Presence of hills, valleys and tree coverage</a:t>
            </a:r>
          </a:p>
          <a:p>
            <a:r>
              <a:rPr lang="en-US" dirty="0"/>
              <a:t>Low Adoption and use in rural Tennessee: reliable signal and affordability</a:t>
            </a:r>
          </a:p>
          <a:p>
            <a:r>
              <a:rPr lang="en-US" dirty="0"/>
              <a:t>COVID-19 pandemic: broadband access was a huge challenge for many rural students and remote workers</a:t>
            </a:r>
          </a:p>
          <a:p>
            <a:endParaRPr lang="en-US" dirty="0"/>
          </a:p>
        </p:txBody>
      </p:sp>
      <p:sp>
        <p:nvSpPr>
          <p:cNvPr id="4" name="Slide Number Placeholder 3">
            <a:extLst>
              <a:ext uri="{FF2B5EF4-FFF2-40B4-BE49-F238E27FC236}">
                <a16:creationId xmlns:a16="http://schemas.microsoft.com/office/drawing/2014/main" id="{44B860E2-A257-4625-9779-875A457652B6}"/>
              </a:ext>
            </a:extLst>
          </p:cNvPr>
          <p:cNvSpPr>
            <a:spLocks noGrp="1"/>
          </p:cNvSpPr>
          <p:nvPr>
            <p:ph type="sldNum" sz="quarter" idx="12"/>
          </p:nvPr>
        </p:nvSpPr>
        <p:spPr/>
        <p:txBody>
          <a:bodyPr/>
          <a:lstStyle/>
          <a:p>
            <a:fld id="{A6192673-8701-004B-BC5B-AB8100A5B86F}" type="slidenum">
              <a:rPr lang="en-US" smtClean="0"/>
              <a:pPr/>
              <a:t>10</a:t>
            </a:fld>
            <a:endParaRPr lang="en-US" dirty="0"/>
          </a:p>
        </p:txBody>
      </p:sp>
      <p:pic>
        <p:nvPicPr>
          <p:cNvPr id="6" name="Picture 5" descr="Diagram&#10;&#10;Description automatically generated with medium confidence">
            <a:extLst>
              <a:ext uri="{FF2B5EF4-FFF2-40B4-BE49-F238E27FC236}">
                <a16:creationId xmlns:a16="http://schemas.microsoft.com/office/drawing/2014/main" id="{47025FE2-39C2-4C01-88DD-BA645A3ADEA0}"/>
              </a:ext>
            </a:extLst>
          </p:cNvPr>
          <p:cNvPicPr>
            <a:picLocks noChangeAspect="1"/>
          </p:cNvPicPr>
          <p:nvPr/>
        </p:nvPicPr>
        <p:blipFill>
          <a:blip r:embed="rId2"/>
          <a:stretch>
            <a:fillRect/>
          </a:stretch>
        </p:blipFill>
        <p:spPr>
          <a:xfrm>
            <a:off x="4380948" y="1503338"/>
            <a:ext cx="4305852" cy="2915952"/>
          </a:xfrm>
          <a:prstGeom prst="rect">
            <a:avLst/>
          </a:prstGeom>
        </p:spPr>
      </p:pic>
      <p:sp>
        <p:nvSpPr>
          <p:cNvPr id="7" name="TextBox 6">
            <a:extLst>
              <a:ext uri="{FF2B5EF4-FFF2-40B4-BE49-F238E27FC236}">
                <a16:creationId xmlns:a16="http://schemas.microsoft.com/office/drawing/2014/main" id="{AA9AFAC8-DCDF-4287-88FA-CBC74B92EACB}"/>
              </a:ext>
            </a:extLst>
          </p:cNvPr>
          <p:cNvSpPr txBox="1"/>
          <p:nvPr/>
        </p:nvSpPr>
        <p:spPr>
          <a:xfrm>
            <a:off x="5413761" y="4647855"/>
            <a:ext cx="2684261" cy="461665"/>
          </a:xfrm>
          <a:prstGeom prst="rect">
            <a:avLst/>
          </a:prstGeom>
          <a:noFill/>
        </p:spPr>
        <p:txBody>
          <a:bodyPr wrap="none" rtlCol="0">
            <a:spAutoFit/>
          </a:bodyPr>
          <a:lstStyle/>
          <a:p>
            <a:r>
              <a:rPr lang="en-US" sz="1200" dirty="0"/>
              <a:t>Source: Disconnected, </a:t>
            </a:r>
          </a:p>
          <a:p>
            <a:r>
              <a:rPr lang="en-US" sz="1200" dirty="0"/>
              <a:t>The Federal Reserve Bank of Kansas City</a:t>
            </a:r>
          </a:p>
        </p:txBody>
      </p:sp>
    </p:spTree>
    <p:extLst>
      <p:ext uri="{BB962C8B-B14F-4D97-AF65-F5344CB8AC3E}">
        <p14:creationId xmlns:p14="http://schemas.microsoft.com/office/powerpoint/2010/main" val="92612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623"/>
            <a:ext cx="8229600" cy="1143000"/>
          </a:xfrm>
        </p:spPr>
        <p:txBody>
          <a:bodyPr>
            <a:normAutofit/>
          </a:bodyPr>
          <a:lstStyle/>
          <a:p>
            <a:r>
              <a:rPr lang="en-US" sz="3600" dirty="0">
                <a:solidFill>
                  <a:schemeClr val="accent1"/>
                </a:solidFill>
              </a:rPr>
              <a:t>Library mobile internet hotspot program</a:t>
            </a:r>
          </a:p>
        </p:txBody>
      </p:sp>
      <p:sp>
        <p:nvSpPr>
          <p:cNvPr id="3" name="Content Placeholder 2"/>
          <p:cNvSpPr>
            <a:spLocks noGrp="1"/>
          </p:cNvSpPr>
          <p:nvPr>
            <p:ph idx="1"/>
          </p:nvPr>
        </p:nvSpPr>
        <p:spPr>
          <a:xfrm>
            <a:off x="560825" y="1245623"/>
            <a:ext cx="3758256" cy="4525963"/>
          </a:xfrm>
        </p:spPr>
        <p:txBody>
          <a:bodyPr>
            <a:normAutofit fontScale="62500" lnSpcReduction="20000"/>
          </a:bodyPr>
          <a:lstStyle/>
          <a:p>
            <a:r>
              <a:rPr lang="en-US" dirty="0"/>
              <a:t>Patrons can check out internet hotspots for 2-3 days free-of-charge</a:t>
            </a:r>
          </a:p>
          <a:p>
            <a:r>
              <a:rPr lang="en-US" dirty="0"/>
              <a:t>Compliance with library policy and University of Tennessee Information Technology policy. </a:t>
            </a:r>
          </a:p>
          <a:p>
            <a:r>
              <a:rPr lang="en-US" dirty="0"/>
              <a:t>Fill out a short survey on usage, experience and willingness to pay for internet</a:t>
            </a:r>
          </a:p>
          <a:p>
            <a:r>
              <a:rPr lang="en-US" dirty="0"/>
              <a:t>Local public libraries administer the program in collaboration with University of Tennessee Extension</a:t>
            </a:r>
          </a:p>
          <a:p>
            <a:r>
              <a:rPr lang="en-US" dirty="0"/>
              <a:t>Internet speed tests – University of Tennessee Extension and librarians</a:t>
            </a:r>
          </a:p>
          <a:p>
            <a:pPr marL="0" indent="0">
              <a:buNone/>
            </a:pPr>
            <a:endParaRPr lang="en-US" dirty="0"/>
          </a:p>
        </p:txBody>
      </p:sp>
      <p:pic>
        <p:nvPicPr>
          <p:cNvPr id="4" name="Picture 3"/>
          <p:cNvPicPr>
            <a:picLocks noChangeAspect="1"/>
          </p:cNvPicPr>
          <p:nvPr/>
        </p:nvPicPr>
        <p:blipFill>
          <a:blip r:embed="rId2"/>
          <a:stretch>
            <a:fillRect/>
          </a:stretch>
        </p:blipFill>
        <p:spPr>
          <a:xfrm>
            <a:off x="4760007" y="1095357"/>
            <a:ext cx="3723201" cy="4715784"/>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A6192673-8701-004B-BC5B-AB8100A5B86F}" type="slidenum">
              <a:rPr lang="en-US" smtClean="0"/>
              <a:t>11</a:t>
            </a:fld>
            <a:endParaRPr lang="en-US"/>
          </a:p>
        </p:txBody>
      </p:sp>
    </p:spTree>
    <p:extLst>
      <p:ext uri="{BB962C8B-B14F-4D97-AF65-F5344CB8AC3E}">
        <p14:creationId xmlns:p14="http://schemas.microsoft.com/office/powerpoint/2010/main" val="786892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Results</a:t>
            </a:r>
          </a:p>
        </p:txBody>
      </p:sp>
      <p:graphicFrame>
        <p:nvGraphicFramePr>
          <p:cNvPr id="5" name="Chart 4">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629497167"/>
              </p:ext>
            </p:extLst>
          </p:nvPr>
        </p:nvGraphicFramePr>
        <p:xfrm>
          <a:off x="233464" y="1291178"/>
          <a:ext cx="4338536" cy="22353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4">
            <a:extLst>
              <a:ext uri="{FF2B5EF4-FFF2-40B4-BE49-F238E27FC236}">
                <a16:creationId xmlns:a16="http://schemas.microsoft.com/office/drawing/2014/main" id="{00000000-0008-0000-0000-000005000000}"/>
              </a:ext>
            </a:extLst>
          </p:cNvPr>
          <p:cNvGraphicFramePr>
            <a:graphicFrameLocks noGrp="1"/>
          </p:cNvGraphicFramePr>
          <p:nvPr>
            <p:ph idx="1"/>
            <p:extLst>
              <p:ext uri="{D42A27DB-BD31-4B8C-83A1-F6EECF244321}">
                <p14:modId xmlns:p14="http://schemas.microsoft.com/office/powerpoint/2010/main" val="2767404252"/>
              </p:ext>
            </p:extLst>
          </p:nvPr>
        </p:nvGraphicFramePr>
        <p:xfrm>
          <a:off x="4795736" y="1291179"/>
          <a:ext cx="4114800" cy="22353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2829816653"/>
              </p:ext>
            </p:extLst>
          </p:nvPr>
        </p:nvGraphicFramePr>
        <p:xfrm>
          <a:off x="2743201" y="3667328"/>
          <a:ext cx="4338536" cy="2227634"/>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p:txBody>
          <a:bodyPr/>
          <a:lstStyle/>
          <a:p>
            <a:fld id="{A6192673-8701-004B-BC5B-AB8100A5B86F}" type="slidenum">
              <a:rPr lang="en-US" smtClean="0"/>
              <a:t>12</a:t>
            </a:fld>
            <a:endParaRPr lang="en-US"/>
          </a:p>
        </p:txBody>
      </p:sp>
    </p:spTree>
    <p:extLst>
      <p:ext uri="{BB962C8B-B14F-4D97-AF65-F5344CB8AC3E}">
        <p14:creationId xmlns:p14="http://schemas.microsoft.com/office/powerpoint/2010/main" val="160884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874" y="11991"/>
            <a:ext cx="8229600" cy="1143000"/>
          </a:xfrm>
        </p:spPr>
        <p:txBody>
          <a:bodyPr>
            <a:normAutofit fontScale="90000"/>
          </a:bodyPr>
          <a:lstStyle/>
          <a:p>
            <a:r>
              <a:rPr lang="en-US" dirty="0">
                <a:solidFill>
                  <a:schemeClr val="accent1"/>
                </a:solidFill>
              </a:rPr>
              <a:t>Educational attainment and Income</a:t>
            </a:r>
          </a:p>
        </p:txBody>
      </p:sp>
      <p:graphicFrame>
        <p:nvGraphicFramePr>
          <p:cNvPr id="5" name="Chart 4"/>
          <p:cNvGraphicFramePr>
            <a:graphicFrameLocks/>
          </p:cNvGraphicFramePr>
          <p:nvPr>
            <p:extLst>
              <p:ext uri="{D42A27DB-BD31-4B8C-83A1-F6EECF244321}">
                <p14:modId xmlns:p14="http://schemas.microsoft.com/office/powerpoint/2010/main" val="1918042732"/>
              </p:ext>
            </p:extLst>
          </p:nvPr>
        </p:nvGraphicFramePr>
        <p:xfrm>
          <a:off x="788341" y="995185"/>
          <a:ext cx="7540668" cy="2516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4131798895"/>
              </p:ext>
            </p:extLst>
          </p:nvPr>
        </p:nvGraphicFramePr>
        <p:xfrm>
          <a:off x="788340" y="3591509"/>
          <a:ext cx="7540668" cy="2380744"/>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12"/>
          </p:nvPr>
        </p:nvSpPr>
        <p:spPr/>
        <p:txBody>
          <a:bodyPr/>
          <a:lstStyle/>
          <a:p>
            <a:fld id="{A6192673-8701-004B-BC5B-AB8100A5B86F}" type="slidenum">
              <a:rPr lang="en-US" smtClean="0"/>
              <a:t>13</a:t>
            </a:fld>
            <a:endParaRPr lang="en-US"/>
          </a:p>
        </p:txBody>
      </p:sp>
    </p:spTree>
    <p:extLst>
      <p:ext uri="{BB962C8B-B14F-4D97-AF65-F5344CB8AC3E}">
        <p14:creationId xmlns:p14="http://schemas.microsoft.com/office/powerpoint/2010/main" val="333093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Limitations</a:t>
            </a:r>
          </a:p>
        </p:txBody>
      </p:sp>
      <p:sp>
        <p:nvSpPr>
          <p:cNvPr id="3" name="Content Placeholder 2"/>
          <p:cNvSpPr>
            <a:spLocks noGrp="1"/>
          </p:cNvSpPr>
          <p:nvPr>
            <p:ph idx="1"/>
          </p:nvPr>
        </p:nvSpPr>
        <p:spPr>
          <a:xfrm>
            <a:off x="457200" y="1515140"/>
            <a:ext cx="8229600" cy="4525963"/>
          </a:xfrm>
        </p:spPr>
        <p:txBody>
          <a:bodyPr>
            <a:normAutofit lnSpcReduction="10000"/>
          </a:bodyPr>
          <a:lstStyle/>
          <a:p>
            <a:r>
              <a:rPr lang="en-US" dirty="0">
                <a:solidFill>
                  <a:schemeClr val="tx1">
                    <a:lumMod val="65000"/>
                    <a:lumOff val="35000"/>
                  </a:schemeClr>
                </a:solidFill>
              </a:rPr>
              <a:t>One of the biggest challenge – internet signal strength  – terrain, hills, valleys.</a:t>
            </a:r>
          </a:p>
          <a:p>
            <a:r>
              <a:rPr lang="en-US" dirty="0">
                <a:solidFill>
                  <a:schemeClr val="tx1">
                    <a:lumMod val="65000"/>
                    <a:lumOff val="35000"/>
                  </a:schemeClr>
                </a:solidFill>
              </a:rPr>
              <a:t>Sustainability with Federal E-rate program – librarians reluctant due to paperwork</a:t>
            </a:r>
          </a:p>
          <a:p>
            <a:r>
              <a:rPr lang="en-US" dirty="0">
                <a:solidFill>
                  <a:schemeClr val="tx1">
                    <a:lumMod val="65000"/>
                    <a:lumOff val="35000"/>
                  </a:schemeClr>
                </a:solidFill>
              </a:rPr>
              <a:t>Buy-in from County Commission and local Government</a:t>
            </a:r>
          </a:p>
          <a:p>
            <a:r>
              <a:rPr lang="en-US" dirty="0">
                <a:solidFill>
                  <a:schemeClr val="tx1">
                    <a:lumMod val="65000"/>
                    <a:lumOff val="35000"/>
                  </a:schemeClr>
                </a:solidFill>
              </a:rPr>
              <a:t>Entertainment and social media use  – incentivize educational program and training workforce development</a:t>
            </a:r>
          </a:p>
          <a:p>
            <a:pPr marL="0" inden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6192673-8701-004B-BC5B-AB8100A5B86F}" type="slidenum">
              <a:rPr lang="en-US" smtClean="0"/>
              <a:t>14</a:t>
            </a:fld>
            <a:endParaRPr lang="en-US"/>
          </a:p>
        </p:txBody>
      </p:sp>
    </p:spTree>
    <p:extLst>
      <p:ext uri="{BB962C8B-B14F-4D97-AF65-F5344CB8AC3E}">
        <p14:creationId xmlns:p14="http://schemas.microsoft.com/office/powerpoint/2010/main" val="345095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1"/>
                </a:solidFill>
              </a:rPr>
              <a:t>Summary of Mobile Library Hotspot Lending Program</a:t>
            </a:r>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dirty="0">
                <a:solidFill>
                  <a:schemeClr val="tx1">
                    <a:lumMod val="65000"/>
                    <a:lumOff val="35000"/>
                  </a:schemeClr>
                </a:solidFill>
              </a:rPr>
              <a:t>Helped 109 families with children to access internet for school work</a:t>
            </a:r>
          </a:p>
          <a:p>
            <a:r>
              <a:rPr lang="en-US" dirty="0">
                <a:solidFill>
                  <a:schemeClr val="tx1">
                    <a:lumMod val="65000"/>
                    <a:lumOff val="35000"/>
                  </a:schemeClr>
                </a:solidFill>
              </a:rPr>
              <a:t>Helped 395 adults in rural communities to access internet </a:t>
            </a:r>
          </a:p>
          <a:p>
            <a:r>
              <a:rPr lang="en-US" dirty="0">
                <a:solidFill>
                  <a:schemeClr val="tx1">
                    <a:lumMod val="65000"/>
                    <a:lumOff val="35000"/>
                  </a:schemeClr>
                </a:solidFill>
              </a:rPr>
              <a:t>High interest and demand for internet in rural communities in TN – waitlist of 30+</a:t>
            </a:r>
          </a:p>
          <a:p>
            <a:r>
              <a:rPr lang="en-US" dirty="0">
                <a:solidFill>
                  <a:schemeClr val="tx1">
                    <a:lumMod val="65000"/>
                    <a:lumOff val="35000"/>
                  </a:schemeClr>
                </a:solidFill>
              </a:rPr>
              <a:t>Over 90% of users highly satisfied and 84% likely to recommend to family/friends</a:t>
            </a:r>
          </a:p>
          <a:p>
            <a:r>
              <a:rPr lang="en-US" dirty="0">
                <a:solidFill>
                  <a:schemeClr val="tx1">
                    <a:lumMod val="65000"/>
                    <a:lumOff val="35000"/>
                  </a:schemeClr>
                </a:solidFill>
              </a:rPr>
              <a:t>Findings from this study - leverage funding with State and Federal agencies</a:t>
            </a:r>
          </a:p>
          <a:p>
            <a:r>
              <a:rPr lang="en-US" dirty="0">
                <a:solidFill>
                  <a:schemeClr val="tx1">
                    <a:lumMod val="65000"/>
                    <a:lumOff val="35000"/>
                  </a:schemeClr>
                </a:solidFill>
              </a:rPr>
              <a:t>Opportunities to partner with other libraries, school districts, state parks and healthcare providers</a:t>
            </a:r>
          </a:p>
        </p:txBody>
      </p:sp>
      <p:sp>
        <p:nvSpPr>
          <p:cNvPr id="4" name="Slide Number Placeholder 3"/>
          <p:cNvSpPr>
            <a:spLocks noGrp="1"/>
          </p:cNvSpPr>
          <p:nvPr>
            <p:ph type="sldNum" sz="quarter" idx="12"/>
          </p:nvPr>
        </p:nvSpPr>
        <p:spPr/>
        <p:txBody>
          <a:bodyPr/>
          <a:lstStyle/>
          <a:p>
            <a:fld id="{A6192673-8701-004B-BC5B-AB8100A5B86F}" type="slidenum">
              <a:rPr lang="en-US" smtClean="0"/>
              <a:t>15</a:t>
            </a:fld>
            <a:endParaRPr lang="en-US"/>
          </a:p>
        </p:txBody>
      </p:sp>
    </p:spTree>
    <p:extLst>
      <p:ext uri="{BB962C8B-B14F-4D97-AF65-F5344CB8AC3E}">
        <p14:creationId xmlns:p14="http://schemas.microsoft.com/office/powerpoint/2010/main" val="2205502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4E3E-38DA-444E-818F-D68FFF48CB04}"/>
              </a:ext>
            </a:extLst>
          </p:cNvPr>
          <p:cNvSpPr>
            <a:spLocks noGrp="1"/>
          </p:cNvSpPr>
          <p:nvPr>
            <p:ph type="title"/>
          </p:nvPr>
        </p:nvSpPr>
        <p:spPr/>
        <p:txBody>
          <a:bodyPr>
            <a:noAutofit/>
          </a:bodyPr>
          <a:lstStyle/>
          <a:p>
            <a:r>
              <a:rPr lang="en-US" sz="3600" dirty="0">
                <a:solidFill>
                  <a:schemeClr val="accent1"/>
                </a:solidFill>
              </a:rPr>
              <a:t>Community Engaged Seed Grant: Access</a:t>
            </a:r>
          </a:p>
        </p:txBody>
      </p:sp>
      <p:sp>
        <p:nvSpPr>
          <p:cNvPr id="4" name="Slide Number Placeholder 3">
            <a:extLst>
              <a:ext uri="{FF2B5EF4-FFF2-40B4-BE49-F238E27FC236}">
                <a16:creationId xmlns:a16="http://schemas.microsoft.com/office/drawing/2014/main" id="{C59196E3-D8CD-454C-AB7C-1BAF24F065CA}"/>
              </a:ext>
            </a:extLst>
          </p:cNvPr>
          <p:cNvSpPr>
            <a:spLocks noGrp="1"/>
          </p:cNvSpPr>
          <p:nvPr>
            <p:ph type="sldNum" sz="quarter" idx="12"/>
          </p:nvPr>
        </p:nvSpPr>
        <p:spPr/>
        <p:txBody>
          <a:bodyPr/>
          <a:lstStyle/>
          <a:p>
            <a:fld id="{A6192673-8701-004B-BC5B-AB8100A5B86F}" type="slidenum">
              <a:rPr lang="en-US" smtClean="0"/>
              <a:pPr/>
              <a:t>16</a:t>
            </a:fld>
            <a:endParaRPr lang="en-US" dirty="0"/>
          </a:p>
        </p:txBody>
      </p:sp>
      <p:pic>
        <p:nvPicPr>
          <p:cNvPr id="8" name="Content Placeholder 7" descr="Map&#10;&#10;Description automatically generated">
            <a:extLst>
              <a:ext uri="{FF2B5EF4-FFF2-40B4-BE49-F238E27FC236}">
                <a16:creationId xmlns:a16="http://schemas.microsoft.com/office/drawing/2014/main" id="{7B1B90FF-800D-4137-BBC8-523DE7BB41DB}"/>
              </a:ext>
            </a:extLst>
          </p:cNvPr>
          <p:cNvPicPr>
            <a:picLocks noGrp="1" noChangeAspect="1"/>
          </p:cNvPicPr>
          <p:nvPr>
            <p:ph idx="1"/>
          </p:nvPr>
        </p:nvPicPr>
        <p:blipFill>
          <a:blip r:embed="rId2"/>
          <a:stretch>
            <a:fillRect/>
          </a:stretch>
        </p:blipFill>
        <p:spPr>
          <a:xfrm>
            <a:off x="96474" y="1417638"/>
            <a:ext cx="8229600" cy="2240449"/>
          </a:xfrm>
          <a:prstGeom prst="rect">
            <a:avLst/>
          </a:prstGeom>
        </p:spPr>
      </p:pic>
      <p:sp>
        <p:nvSpPr>
          <p:cNvPr id="9" name="TextBox 8">
            <a:extLst>
              <a:ext uri="{FF2B5EF4-FFF2-40B4-BE49-F238E27FC236}">
                <a16:creationId xmlns:a16="http://schemas.microsoft.com/office/drawing/2014/main" id="{89812967-FAEB-4E05-B5C2-BC0EB3CB4F26}"/>
              </a:ext>
            </a:extLst>
          </p:cNvPr>
          <p:cNvSpPr txBox="1"/>
          <p:nvPr/>
        </p:nvSpPr>
        <p:spPr>
          <a:xfrm>
            <a:off x="6876824" y="2675082"/>
            <a:ext cx="27431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cs typeface="Calibri"/>
              </a:rPr>
              <a:t>Phase II Program: </a:t>
            </a:r>
            <a:endParaRPr lang="en-US" sz="1600" dirty="0">
              <a:cs typeface="Calibri"/>
            </a:endParaRPr>
          </a:p>
          <a:p>
            <a:r>
              <a:rPr lang="en-US" sz="1600" dirty="0">
                <a:cs typeface="Calibri"/>
              </a:rPr>
              <a:t>Hancock – 2 hotspots</a:t>
            </a:r>
          </a:p>
          <a:p>
            <a:r>
              <a:rPr lang="en-US" sz="1600" dirty="0">
                <a:cs typeface="Calibri"/>
              </a:rPr>
              <a:t>Morgan – 2 hotspots</a:t>
            </a:r>
          </a:p>
          <a:p>
            <a:r>
              <a:rPr lang="en-US" sz="1600" dirty="0">
                <a:cs typeface="Calibri"/>
              </a:rPr>
              <a:t>Cannon – 2 hotspots</a:t>
            </a:r>
          </a:p>
          <a:p>
            <a:r>
              <a:rPr lang="en-US" sz="1600" dirty="0">
                <a:cs typeface="Calibri"/>
              </a:rPr>
              <a:t>Grundy – 2 hotspots</a:t>
            </a:r>
          </a:p>
          <a:p>
            <a:r>
              <a:rPr lang="en-US" sz="1600" dirty="0">
                <a:cs typeface="Calibri"/>
              </a:rPr>
              <a:t>Bradley – 11 hotspots</a:t>
            </a:r>
          </a:p>
          <a:p>
            <a:r>
              <a:rPr lang="en-US" sz="1600" dirty="0">
                <a:cs typeface="Calibri"/>
              </a:rPr>
              <a:t>Polk – 2 hotspots</a:t>
            </a:r>
          </a:p>
          <a:p>
            <a:r>
              <a:rPr lang="en-US" sz="1600" dirty="0">
                <a:cs typeface="Calibri"/>
              </a:rPr>
              <a:t>Wayne – 2 hotspots</a:t>
            </a:r>
          </a:p>
          <a:p>
            <a:endParaRPr lang="en-US" sz="1600" dirty="0">
              <a:cs typeface="Calibri"/>
            </a:endParaRPr>
          </a:p>
        </p:txBody>
      </p:sp>
      <p:sp>
        <p:nvSpPr>
          <p:cNvPr id="10" name="Content Placeholder 2">
            <a:extLst>
              <a:ext uri="{FF2B5EF4-FFF2-40B4-BE49-F238E27FC236}">
                <a16:creationId xmlns:a16="http://schemas.microsoft.com/office/drawing/2014/main" id="{B91D22F0-356F-441C-958F-498AA1E770F0}"/>
              </a:ext>
            </a:extLst>
          </p:cNvPr>
          <p:cNvSpPr txBox="1">
            <a:spLocks/>
          </p:cNvSpPr>
          <p:nvPr/>
        </p:nvSpPr>
        <p:spPr>
          <a:xfrm>
            <a:off x="124760" y="3829244"/>
            <a:ext cx="6752064" cy="3394472"/>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265" indent="-342265"/>
            <a:r>
              <a:rPr lang="en-US" sz="1800" dirty="0"/>
              <a:t>Pilot program had 162 rural households provided with internet access in Hancock, Bledsoe and Wayne counties, by partnering with public libraries. Mobile hotspots were checked out more than 13 times per month, on average.</a:t>
            </a:r>
          </a:p>
          <a:p>
            <a:pPr marL="0" indent="0">
              <a:buFont typeface="Arial"/>
              <a:buNone/>
            </a:pPr>
            <a:endParaRPr lang="en-US" dirty="0"/>
          </a:p>
          <a:p>
            <a:pPr marL="342265" indent="-342265"/>
            <a:endParaRPr lang="en-US" dirty="0">
              <a:cs typeface="Calibri"/>
            </a:endParaRPr>
          </a:p>
        </p:txBody>
      </p:sp>
    </p:spTree>
    <p:extLst>
      <p:ext uri="{BB962C8B-B14F-4D97-AF65-F5344CB8AC3E}">
        <p14:creationId xmlns:p14="http://schemas.microsoft.com/office/powerpoint/2010/main" val="38969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8604" y="5331653"/>
            <a:ext cx="6400800" cy="369332"/>
          </a:xfrm>
          <a:prstGeom prst="rect">
            <a:avLst/>
          </a:prstGeom>
          <a:noFill/>
        </p:spPr>
        <p:txBody>
          <a:bodyPr wrap="square" rtlCol="0">
            <a:spAutoFit/>
          </a:bodyPr>
          <a:lstStyle/>
          <a:p>
            <a:r>
              <a:rPr lang="en-US" dirty="0"/>
              <a:t>Source: Disconnected, The Federal Reserve Bank of Kansas City</a:t>
            </a:r>
          </a:p>
        </p:txBody>
      </p:sp>
      <p:pic>
        <p:nvPicPr>
          <p:cNvPr id="2" name="Picture 1"/>
          <p:cNvPicPr>
            <a:picLocks noChangeAspect="1"/>
          </p:cNvPicPr>
          <p:nvPr/>
        </p:nvPicPr>
        <p:blipFill>
          <a:blip r:embed="rId2"/>
          <a:stretch>
            <a:fillRect/>
          </a:stretch>
        </p:blipFill>
        <p:spPr>
          <a:xfrm>
            <a:off x="0" y="353336"/>
            <a:ext cx="8972476" cy="4666137"/>
          </a:xfrm>
          <a:prstGeom prst="rect">
            <a:avLst/>
          </a:prstGeom>
        </p:spPr>
      </p:pic>
      <p:sp>
        <p:nvSpPr>
          <p:cNvPr id="3" name="Slide Number Placeholder 2"/>
          <p:cNvSpPr>
            <a:spLocks noGrp="1"/>
          </p:cNvSpPr>
          <p:nvPr>
            <p:ph type="sldNum" sz="quarter" idx="12"/>
          </p:nvPr>
        </p:nvSpPr>
        <p:spPr/>
        <p:txBody>
          <a:bodyPr/>
          <a:lstStyle/>
          <a:p>
            <a:fld id="{A6192673-8701-004B-BC5B-AB8100A5B86F}" type="slidenum">
              <a:rPr lang="en-US" smtClean="0"/>
              <a:t>17</a:t>
            </a:fld>
            <a:endParaRPr lang="en-US"/>
          </a:p>
        </p:txBody>
      </p:sp>
    </p:spTree>
    <p:extLst>
      <p:ext uri="{BB962C8B-B14F-4D97-AF65-F5344CB8AC3E}">
        <p14:creationId xmlns:p14="http://schemas.microsoft.com/office/powerpoint/2010/main" val="155026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186" y="105909"/>
            <a:ext cx="8229600" cy="1143000"/>
          </a:xfrm>
        </p:spPr>
        <p:txBody>
          <a:bodyPr/>
          <a:lstStyle/>
          <a:p>
            <a:r>
              <a:rPr lang="en-US" dirty="0">
                <a:solidFill>
                  <a:schemeClr val="accent1"/>
                </a:solidFill>
              </a:rPr>
              <a:t>Broadband and wages</a:t>
            </a:r>
          </a:p>
        </p:txBody>
      </p:sp>
      <p:pic>
        <p:nvPicPr>
          <p:cNvPr id="4" name="Content Placeholder 3"/>
          <p:cNvPicPr>
            <a:picLocks noGrp="1" noChangeAspect="1"/>
          </p:cNvPicPr>
          <p:nvPr>
            <p:ph idx="1"/>
          </p:nvPr>
        </p:nvPicPr>
        <p:blipFill>
          <a:blip r:embed="rId2"/>
          <a:stretch>
            <a:fillRect/>
          </a:stretch>
        </p:blipFill>
        <p:spPr>
          <a:xfrm>
            <a:off x="342900" y="1159118"/>
            <a:ext cx="8705527" cy="4766140"/>
          </a:xfrm>
          <a:prstGeom prst="rect">
            <a:avLst/>
          </a:prstGeom>
        </p:spPr>
      </p:pic>
      <p:sp>
        <p:nvSpPr>
          <p:cNvPr id="3" name="Slide Number Placeholder 2"/>
          <p:cNvSpPr>
            <a:spLocks noGrp="1"/>
          </p:cNvSpPr>
          <p:nvPr>
            <p:ph type="sldNum" sz="quarter" idx="12"/>
          </p:nvPr>
        </p:nvSpPr>
        <p:spPr/>
        <p:txBody>
          <a:bodyPr/>
          <a:lstStyle/>
          <a:p>
            <a:fld id="{A6192673-8701-004B-BC5B-AB8100A5B86F}" type="slidenum">
              <a:rPr lang="en-US" smtClean="0"/>
              <a:t>18</a:t>
            </a:fld>
            <a:endParaRPr lang="en-US"/>
          </a:p>
        </p:txBody>
      </p:sp>
    </p:spTree>
    <p:extLst>
      <p:ext uri="{BB962C8B-B14F-4D97-AF65-F5344CB8AC3E}">
        <p14:creationId xmlns:p14="http://schemas.microsoft.com/office/powerpoint/2010/main" val="3857629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99" y="-30044"/>
            <a:ext cx="8229600" cy="1143000"/>
          </a:xfrm>
        </p:spPr>
        <p:txBody>
          <a:bodyPr/>
          <a:lstStyle/>
          <a:p>
            <a:r>
              <a:rPr lang="en-US" dirty="0">
                <a:solidFill>
                  <a:schemeClr val="accent1"/>
                </a:solidFill>
              </a:rPr>
              <a:t>Broadband</a:t>
            </a:r>
          </a:p>
        </p:txBody>
      </p:sp>
      <p:grpSp>
        <p:nvGrpSpPr>
          <p:cNvPr id="6" name="Group 5">
            <a:extLst>
              <a:ext uri="{FF2B5EF4-FFF2-40B4-BE49-F238E27FC236}">
                <a16:creationId xmlns:a16="http://schemas.microsoft.com/office/drawing/2014/main" id="{E364552C-0587-BF42-8477-BCD4694DFC05}"/>
              </a:ext>
            </a:extLst>
          </p:cNvPr>
          <p:cNvGrpSpPr/>
          <p:nvPr/>
        </p:nvGrpSpPr>
        <p:grpSpPr>
          <a:xfrm>
            <a:off x="470899" y="935950"/>
            <a:ext cx="8470900" cy="2451100"/>
            <a:chOff x="1854200" y="1422400"/>
            <a:chExt cx="8470900" cy="2451100"/>
          </a:xfrm>
        </p:grpSpPr>
        <p:sp>
          <p:nvSpPr>
            <p:cNvPr id="7" name="Rounded Rectangle 6">
              <a:extLst>
                <a:ext uri="{FF2B5EF4-FFF2-40B4-BE49-F238E27FC236}">
                  <a16:creationId xmlns:a16="http://schemas.microsoft.com/office/drawing/2014/main" id="{201C71C0-3330-8245-9A3A-F35537A112BC}"/>
                </a:ext>
              </a:extLst>
            </p:cNvPr>
            <p:cNvSpPr/>
            <p:nvPr/>
          </p:nvSpPr>
          <p:spPr>
            <a:xfrm>
              <a:off x="1854200" y="1422400"/>
              <a:ext cx="8470900" cy="2451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5E356A-9703-064E-8B2D-6D44AA23C742}"/>
                </a:ext>
              </a:extLst>
            </p:cNvPr>
            <p:cNvSpPr txBox="1"/>
            <p:nvPr/>
          </p:nvSpPr>
          <p:spPr>
            <a:xfrm>
              <a:off x="4707701" y="2392449"/>
              <a:ext cx="2763898" cy="584775"/>
            </a:xfrm>
            <a:prstGeom prst="rect">
              <a:avLst/>
            </a:prstGeom>
            <a:noFill/>
          </p:spPr>
          <p:txBody>
            <a:bodyPr wrap="none" rtlCol="0">
              <a:spAutoFit/>
            </a:bodyPr>
            <a:lstStyle/>
            <a:p>
              <a:r>
                <a:rPr lang="en-US" sz="3200" dirty="0">
                  <a:solidFill>
                    <a:schemeClr val="bg1"/>
                  </a:solidFill>
                  <a:latin typeface="Bernard MT Condensed" panose="02050806060905020404" pitchFamily="18" charset="77"/>
                </a:rPr>
                <a:t>Digital Inclusion</a:t>
              </a:r>
            </a:p>
          </p:txBody>
        </p:sp>
      </p:grpSp>
      <p:graphicFrame>
        <p:nvGraphicFramePr>
          <p:cNvPr id="9" name="Diagram 8">
            <a:extLst>
              <a:ext uri="{FF2B5EF4-FFF2-40B4-BE49-F238E27FC236}">
                <a16:creationId xmlns:a16="http://schemas.microsoft.com/office/drawing/2014/main" id="{9CDE2092-CEE0-9C49-9BE4-145A96E519D8}"/>
              </a:ext>
            </a:extLst>
          </p:cNvPr>
          <p:cNvGraphicFramePr/>
          <p:nvPr/>
        </p:nvGraphicFramePr>
        <p:xfrm>
          <a:off x="642349" y="54145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A6192673-8701-004B-BC5B-AB8100A5B86F}" type="slidenum">
              <a:rPr lang="en-US" smtClean="0"/>
              <a:t>19</a:t>
            </a:fld>
            <a:endParaRPr lang="en-US"/>
          </a:p>
        </p:txBody>
      </p:sp>
    </p:spTree>
    <p:extLst>
      <p:ext uri="{BB962C8B-B14F-4D97-AF65-F5344CB8AC3E}">
        <p14:creationId xmlns:p14="http://schemas.microsoft.com/office/powerpoint/2010/main" val="252811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AAC888-F192-433D-A995-721EDF0CA201}"/>
              </a:ext>
            </a:extLst>
          </p:cNvPr>
          <p:cNvSpPr>
            <a:spLocks noGrp="1"/>
          </p:cNvSpPr>
          <p:nvPr>
            <p:ph type="title"/>
          </p:nvPr>
        </p:nvSpPr>
        <p:spPr>
          <a:xfrm>
            <a:off x="457200" y="274638"/>
            <a:ext cx="8229600" cy="1143000"/>
          </a:xfrm>
        </p:spPr>
        <p:txBody>
          <a:bodyPr/>
          <a:lstStyle/>
          <a:p>
            <a:r>
              <a:rPr lang="en-US" dirty="0">
                <a:solidFill>
                  <a:schemeClr val="accent1"/>
                </a:solidFill>
              </a:rPr>
              <a:t>Research/Extension</a:t>
            </a:r>
          </a:p>
        </p:txBody>
      </p:sp>
      <p:sp>
        <p:nvSpPr>
          <p:cNvPr id="16" name="Content Placeholder 3">
            <a:extLst>
              <a:ext uri="{FF2B5EF4-FFF2-40B4-BE49-F238E27FC236}">
                <a16:creationId xmlns:a16="http://schemas.microsoft.com/office/drawing/2014/main" id="{56A41381-57F9-4EF3-891D-E6C066D4F4BE}"/>
              </a:ext>
            </a:extLst>
          </p:cNvPr>
          <p:cNvSpPr>
            <a:spLocks noGrp="1"/>
          </p:cNvSpPr>
          <p:nvPr>
            <p:ph sz="half" idx="2"/>
          </p:nvPr>
        </p:nvSpPr>
        <p:spPr>
          <a:xfrm>
            <a:off x="457200" y="1600200"/>
            <a:ext cx="8229600" cy="4525963"/>
          </a:xfrm>
        </p:spPr>
        <p:txBody>
          <a:bodyPr>
            <a:normAutofit lnSpcReduction="10000"/>
          </a:bodyPr>
          <a:lstStyle/>
          <a:p>
            <a:r>
              <a:rPr lang="en-US" dirty="0"/>
              <a:t>Research – 75% and Extension – 25%</a:t>
            </a:r>
          </a:p>
          <a:p>
            <a:r>
              <a:rPr lang="en-US" dirty="0"/>
              <a:t>Program Areas:</a:t>
            </a:r>
          </a:p>
          <a:p>
            <a:pPr lvl="1"/>
            <a:r>
              <a:rPr lang="en-US" dirty="0"/>
              <a:t>Community economics and business development</a:t>
            </a:r>
          </a:p>
          <a:p>
            <a:pPr lvl="1"/>
            <a:r>
              <a:rPr lang="en-US" dirty="0"/>
              <a:t>Economic and fiscal impact analysis</a:t>
            </a:r>
          </a:p>
          <a:p>
            <a:pPr lvl="1"/>
            <a:r>
              <a:rPr lang="en-US" dirty="0"/>
              <a:t>Natural resource economics</a:t>
            </a:r>
          </a:p>
          <a:p>
            <a:r>
              <a:rPr lang="en-US" dirty="0"/>
              <a:t>Research and Extension Themes:</a:t>
            </a:r>
          </a:p>
          <a:p>
            <a:pPr lvl="1"/>
            <a:r>
              <a:rPr lang="en-US" dirty="0"/>
              <a:t>Affordability and Community Sustainability</a:t>
            </a:r>
          </a:p>
          <a:p>
            <a:pPr lvl="1"/>
            <a:r>
              <a:rPr lang="en-US" dirty="0"/>
              <a:t>Enhance rural-urban linkages to drive social, economic transformation</a:t>
            </a:r>
          </a:p>
          <a:p>
            <a:pPr lvl="1"/>
            <a:r>
              <a:rPr lang="en-US" dirty="0"/>
              <a:t>Protect natural resources and environment through planning, management and conservation</a:t>
            </a:r>
          </a:p>
          <a:p>
            <a:pPr lvl="1"/>
            <a:endParaRPr lang="en-US" dirty="0"/>
          </a:p>
        </p:txBody>
      </p:sp>
      <p:sp>
        <p:nvSpPr>
          <p:cNvPr id="4" name="Slide Number Placeholder 3">
            <a:extLst>
              <a:ext uri="{FF2B5EF4-FFF2-40B4-BE49-F238E27FC236}">
                <a16:creationId xmlns:a16="http://schemas.microsoft.com/office/drawing/2014/main" id="{D8E8C5B9-B31C-4D34-A910-8BDD402F6FE9}"/>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17E36EDF-216B-8A4B-B224-7679C62C7FCB}" type="slidenum">
              <a:rPr lang="en-US" smtClean="0"/>
              <a:pPr>
                <a:spcAft>
                  <a:spcPts val="600"/>
                </a:spcAft>
              </a:pPr>
              <a:t>2</a:t>
            </a:fld>
            <a:endParaRPr lang="en-US"/>
          </a:p>
        </p:txBody>
      </p:sp>
    </p:spTree>
    <p:extLst>
      <p:ext uri="{BB962C8B-B14F-4D97-AF65-F5344CB8AC3E}">
        <p14:creationId xmlns:p14="http://schemas.microsoft.com/office/powerpoint/2010/main" val="1940160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049F-5484-4543-889D-62DAD63F419B}"/>
              </a:ext>
            </a:extLst>
          </p:cNvPr>
          <p:cNvSpPr>
            <a:spLocks noGrp="1"/>
          </p:cNvSpPr>
          <p:nvPr>
            <p:ph type="title"/>
          </p:nvPr>
        </p:nvSpPr>
        <p:spPr>
          <a:xfrm>
            <a:off x="457200" y="221360"/>
            <a:ext cx="8229600" cy="857250"/>
          </a:xfrm>
        </p:spPr>
        <p:txBody>
          <a:bodyPr>
            <a:normAutofit fontScale="90000"/>
          </a:bodyPr>
          <a:lstStyle/>
          <a:p>
            <a:r>
              <a:rPr lang="en-US" sz="4000" dirty="0">
                <a:solidFill>
                  <a:schemeClr val="accent1"/>
                </a:solidFill>
                <a:cs typeface="Calibri"/>
              </a:rPr>
              <a:t>One UT Grant: Digital Literacy - Adoption</a:t>
            </a:r>
          </a:p>
        </p:txBody>
      </p:sp>
      <p:pic>
        <p:nvPicPr>
          <p:cNvPr id="4" name="Picture 4" descr="A picture containing text&#10;&#10;Description automatically generated">
            <a:extLst>
              <a:ext uri="{FF2B5EF4-FFF2-40B4-BE49-F238E27FC236}">
                <a16:creationId xmlns:a16="http://schemas.microsoft.com/office/drawing/2014/main" id="{D7BF5DA0-9877-4289-AF79-6A368C6345C4}"/>
              </a:ext>
            </a:extLst>
          </p:cNvPr>
          <p:cNvPicPr>
            <a:picLocks noGrp="1" noChangeAspect="1"/>
          </p:cNvPicPr>
          <p:nvPr>
            <p:ph idx="1"/>
          </p:nvPr>
        </p:nvPicPr>
        <p:blipFill>
          <a:blip r:embed="rId2"/>
          <a:stretch>
            <a:fillRect/>
          </a:stretch>
        </p:blipFill>
        <p:spPr>
          <a:xfrm>
            <a:off x="2094709" y="1629947"/>
            <a:ext cx="6793881" cy="1857608"/>
          </a:xfrm>
        </p:spPr>
      </p:pic>
      <p:pic>
        <p:nvPicPr>
          <p:cNvPr id="5" name="Picture 5" descr="A picture containing map&#10;&#10;Description automatically generated">
            <a:extLst>
              <a:ext uri="{FF2B5EF4-FFF2-40B4-BE49-F238E27FC236}">
                <a16:creationId xmlns:a16="http://schemas.microsoft.com/office/drawing/2014/main" id="{BFE5F330-5E7F-4CC0-8673-F65B3C7EEC9E}"/>
              </a:ext>
            </a:extLst>
          </p:cNvPr>
          <p:cNvPicPr>
            <a:picLocks noChangeAspect="1"/>
          </p:cNvPicPr>
          <p:nvPr/>
        </p:nvPicPr>
        <p:blipFill>
          <a:blip r:embed="rId3"/>
          <a:stretch>
            <a:fillRect/>
          </a:stretch>
        </p:blipFill>
        <p:spPr>
          <a:xfrm>
            <a:off x="259268" y="3334717"/>
            <a:ext cx="6520675" cy="1784582"/>
          </a:xfrm>
          <a:prstGeom prst="rect">
            <a:avLst/>
          </a:prstGeom>
        </p:spPr>
      </p:pic>
      <p:sp>
        <p:nvSpPr>
          <p:cNvPr id="6" name="TextBox 5">
            <a:extLst>
              <a:ext uri="{FF2B5EF4-FFF2-40B4-BE49-F238E27FC236}">
                <a16:creationId xmlns:a16="http://schemas.microsoft.com/office/drawing/2014/main" id="{5D9CC19A-71A7-4F82-AFAF-736B07716BE8}"/>
              </a:ext>
            </a:extLst>
          </p:cNvPr>
          <p:cNvSpPr txBox="1"/>
          <p:nvPr/>
        </p:nvSpPr>
        <p:spPr>
          <a:xfrm>
            <a:off x="6683762" y="3514519"/>
            <a:ext cx="2035968" cy="1477328"/>
          </a:xfrm>
          <a:prstGeom prst="rect">
            <a:avLst/>
          </a:prstGeom>
          <a:no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Year 2: 34 Counties</a:t>
            </a:r>
          </a:p>
          <a:p>
            <a:r>
              <a:rPr lang="en-US">
                <a:ea typeface="+mn-lt"/>
                <a:cs typeface="+mn-lt"/>
              </a:rPr>
              <a:t>Eastern Region: 10</a:t>
            </a:r>
            <a:endParaRPr lang="en-US"/>
          </a:p>
          <a:p>
            <a:r>
              <a:rPr lang="en-US">
                <a:ea typeface="+mn-lt"/>
                <a:cs typeface="+mn-lt"/>
              </a:rPr>
              <a:t>Central Region: 14</a:t>
            </a:r>
            <a:endParaRPr lang="en-US"/>
          </a:p>
          <a:p>
            <a:r>
              <a:rPr lang="en-US">
                <a:ea typeface="+mn-lt"/>
                <a:cs typeface="+mn-lt"/>
              </a:rPr>
              <a:t>Western Region: 10</a:t>
            </a:r>
            <a:endParaRPr lang="en-US"/>
          </a:p>
          <a:p>
            <a:endParaRPr lang="en-US">
              <a:cs typeface="Calibri"/>
            </a:endParaRPr>
          </a:p>
        </p:txBody>
      </p:sp>
      <p:sp>
        <p:nvSpPr>
          <p:cNvPr id="7" name="TextBox 6">
            <a:extLst>
              <a:ext uri="{FF2B5EF4-FFF2-40B4-BE49-F238E27FC236}">
                <a16:creationId xmlns:a16="http://schemas.microsoft.com/office/drawing/2014/main" id="{697CDFF5-A866-48C5-813D-79FECA00C1CC}"/>
              </a:ext>
            </a:extLst>
          </p:cNvPr>
          <p:cNvSpPr txBox="1"/>
          <p:nvPr/>
        </p:nvSpPr>
        <p:spPr>
          <a:xfrm>
            <a:off x="131805" y="1631808"/>
            <a:ext cx="2025340" cy="147732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Year 1: 34 Counties</a:t>
            </a:r>
          </a:p>
          <a:p>
            <a:r>
              <a:rPr lang="en-US">
                <a:ea typeface="+mn-lt"/>
                <a:cs typeface="+mn-lt"/>
              </a:rPr>
              <a:t>Eastern Region: 14</a:t>
            </a:r>
            <a:endParaRPr lang="en-US"/>
          </a:p>
          <a:p>
            <a:r>
              <a:rPr lang="en-US">
                <a:ea typeface="+mn-lt"/>
                <a:cs typeface="+mn-lt"/>
              </a:rPr>
              <a:t>Central Region: 5</a:t>
            </a:r>
            <a:endParaRPr lang="en-US"/>
          </a:p>
          <a:p>
            <a:r>
              <a:rPr lang="en-US">
                <a:ea typeface="+mn-lt"/>
                <a:cs typeface="+mn-lt"/>
              </a:rPr>
              <a:t>Western Region: 15</a:t>
            </a:r>
            <a:endParaRPr lang="en-US"/>
          </a:p>
          <a:p>
            <a:endParaRPr lang="en-US">
              <a:cs typeface="Calibri"/>
            </a:endParaRPr>
          </a:p>
        </p:txBody>
      </p:sp>
      <p:sp>
        <p:nvSpPr>
          <p:cNvPr id="3" name="Slide Number Placeholder 2">
            <a:extLst>
              <a:ext uri="{FF2B5EF4-FFF2-40B4-BE49-F238E27FC236}">
                <a16:creationId xmlns:a16="http://schemas.microsoft.com/office/drawing/2014/main" id="{C13933A4-C1A0-489B-A76C-500F8D534BD7}"/>
              </a:ext>
            </a:extLst>
          </p:cNvPr>
          <p:cNvSpPr>
            <a:spLocks noGrp="1"/>
          </p:cNvSpPr>
          <p:nvPr>
            <p:ph type="sldNum" sz="quarter" idx="12"/>
          </p:nvPr>
        </p:nvSpPr>
        <p:spPr>
          <a:xfrm>
            <a:off x="3505200" y="5475831"/>
            <a:ext cx="2133600" cy="273844"/>
          </a:xfrm>
        </p:spPr>
        <p:txBody>
          <a:bodyPr/>
          <a:lstStyle/>
          <a:p>
            <a:pPr algn="ctr"/>
            <a:fld id="{A6192673-8701-004B-BC5B-AB8100A5B86F}" type="slidenum">
              <a:rPr lang="en-US" smtClean="0"/>
              <a:pPr algn="ctr"/>
              <a:t>20</a:t>
            </a:fld>
            <a:endParaRPr lang="en-US"/>
          </a:p>
        </p:txBody>
      </p:sp>
      <p:pic>
        <p:nvPicPr>
          <p:cNvPr id="9" name="Picture 8">
            <a:extLst>
              <a:ext uri="{FF2B5EF4-FFF2-40B4-BE49-F238E27FC236}">
                <a16:creationId xmlns:a16="http://schemas.microsoft.com/office/drawing/2014/main" id="{AE107D8D-9D3C-4AB0-8812-804733E7177F}"/>
              </a:ext>
            </a:extLst>
          </p:cNvPr>
          <p:cNvPicPr>
            <a:picLocks noChangeAspect="1"/>
          </p:cNvPicPr>
          <p:nvPr/>
        </p:nvPicPr>
        <p:blipFill>
          <a:blip r:embed="rId4"/>
          <a:stretch>
            <a:fillRect/>
          </a:stretch>
        </p:blipFill>
        <p:spPr>
          <a:xfrm>
            <a:off x="6103228" y="5475832"/>
            <a:ext cx="1353429" cy="195089"/>
          </a:xfrm>
          <a:prstGeom prst="rect">
            <a:avLst/>
          </a:prstGeom>
        </p:spPr>
      </p:pic>
      <p:sp>
        <p:nvSpPr>
          <p:cNvPr id="8" name="TextBox 7">
            <a:extLst>
              <a:ext uri="{FF2B5EF4-FFF2-40B4-BE49-F238E27FC236}">
                <a16:creationId xmlns:a16="http://schemas.microsoft.com/office/drawing/2014/main" id="{ED6A9517-2FAD-46C4-AA22-D3F0DA32772F}"/>
              </a:ext>
            </a:extLst>
          </p:cNvPr>
          <p:cNvSpPr txBox="1"/>
          <p:nvPr/>
        </p:nvSpPr>
        <p:spPr>
          <a:xfrm>
            <a:off x="182880" y="4937760"/>
            <a:ext cx="3869838" cy="338554"/>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*Counties and years are subject to change</a:t>
            </a:r>
          </a:p>
        </p:txBody>
      </p:sp>
    </p:spTree>
    <p:extLst>
      <p:ext uri="{BB962C8B-B14F-4D97-AF65-F5344CB8AC3E}">
        <p14:creationId xmlns:p14="http://schemas.microsoft.com/office/powerpoint/2010/main" val="991449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7889-7162-4F6C-82C8-C31A21C98E5E}"/>
              </a:ext>
            </a:extLst>
          </p:cNvPr>
          <p:cNvSpPr>
            <a:spLocks noGrp="1"/>
          </p:cNvSpPr>
          <p:nvPr>
            <p:ph type="title"/>
          </p:nvPr>
        </p:nvSpPr>
        <p:spPr/>
        <p:txBody>
          <a:bodyPr>
            <a:noAutofit/>
          </a:bodyPr>
          <a:lstStyle/>
          <a:p>
            <a:r>
              <a:rPr lang="en-US" sz="3200" dirty="0">
                <a:solidFill>
                  <a:schemeClr val="accent1"/>
                </a:solidFill>
              </a:rPr>
              <a:t>ARC Grant: Pikeville Downtown </a:t>
            </a:r>
            <a:r>
              <a:rPr lang="en-US" sz="3200" dirty="0" err="1">
                <a:solidFill>
                  <a:schemeClr val="accent1"/>
                </a:solidFill>
              </a:rPr>
              <a:t>Wifi</a:t>
            </a:r>
            <a:r>
              <a:rPr lang="en-US" sz="3200" dirty="0">
                <a:solidFill>
                  <a:schemeClr val="accent1"/>
                </a:solidFill>
              </a:rPr>
              <a:t> Program</a:t>
            </a:r>
          </a:p>
        </p:txBody>
      </p:sp>
      <p:sp>
        <p:nvSpPr>
          <p:cNvPr id="4" name="Slide Number Placeholder 3">
            <a:extLst>
              <a:ext uri="{FF2B5EF4-FFF2-40B4-BE49-F238E27FC236}">
                <a16:creationId xmlns:a16="http://schemas.microsoft.com/office/drawing/2014/main" id="{819A8484-522C-4725-86E2-2B9B323B31F8}"/>
              </a:ext>
            </a:extLst>
          </p:cNvPr>
          <p:cNvSpPr>
            <a:spLocks noGrp="1"/>
          </p:cNvSpPr>
          <p:nvPr>
            <p:ph type="sldNum" sz="quarter" idx="12"/>
          </p:nvPr>
        </p:nvSpPr>
        <p:spPr/>
        <p:txBody>
          <a:bodyPr/>
          <a:lstStyle/>
          <a:p>
            <a:fld id="{A6192673-8701-004B-BC5B-AB8100A5B86F}" type="slidenum">
              <a:rPr lang="en-US" smtClean="0"/>
              <a:pPr/>
              <a:t>21</a:t>
            </a:fld>
            <a:endParaRPr lang="en-US" dirty="0"/>
          </a:p>
        </p:txBody>
      </p:sp>
      <p:pic>
        <p:nvPicPr>
          <p:cNvPr id="5" name="Content Placeholder 4">
            <a:extLst>
              <a:ext uri="{FF2B5EF4-FFF2-40B4-BE49-F238E27FC236}">
                <a16:creationId xmlns:a16="http://schemas.microsoft.com/office/drawing/2014/main" id="{013D0F85-0D0A-4AAD-B38E-445B08F77F3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273030"/>
            <a:ext cx="4084201" cy="4525963"/>
          </a:xfrm>
          <a:prstGeom prst="rect">
            <a:avLst/>
          </a:prstGeom>
        </p:spPr>
      </p:pic>
      <p:sp>
        <p:nvSpPr>
          <p:cNvPr id="6" name="Content Placeholder 2">
            <a:extLst>
              <a:ext uri="{FF2B5EF4-FFF2-40B4-BE49-F238E27FC236}">
                <a16:creationId xmlns:a16="http://schemas.microsoft.com/office/drawing/2014/main" id="{9F0E062B-CC9A-4B92-9E47-3640FA9C6E5D}"/>
              </a:ext>
            </a:extLst>
          </p:cNvPr>
          <p:cNvSpPr txBox="1">
            <a:spLocks/>
          </p:cNvSpPr>
          <p:nvPr/>
        </p:nvSpPr>
        <p:spPr>
          <a:xfrm>
            <a:off x="4806892" y="1279986"/>
            <a:ext cx="3758268" cy="3551276"/>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65000"/>
                    <a:lumOff val="35000"/>
                  </a:schemeClr>
                </a:solidFill>
              </a:rPr>
              <a:t>Appalachian Regional Commission’s Grant - </a:t>
            </a:r>
            <a:r>
              <a:rPr lang="en-US" dirty="0">
                <a:solidFill>
                  <a:schemeClr val="tx1">
                    <a:lumMod val="65000"/>
                    <a:lumOff val="35000"/>
                  </a:schemeClr>
                </a:solidFill>
                <a:hlinkClick r:id="rId3"/>
              </a:rPr>
              <a:t>Downtown Wi-Fi Grant </a:t>
            </a:r>
            <a:r>
              <a:rPr lang="en-US" dirty="0">
                <a:solidFill>
                  <a:schemeClr val="tx1">
                    <a:lumMod val="65000"/>
                    <a:lumOff val="35000"/>
                  </a:schemeClr>
                </a:solidFill>
              </a:rPr>
              <a:t>- $75,000:</a:t>
            </a:r>
          </a:p>
          <a:p>
            <a:pPr lvl="1"/>
            <a:r>
              <a:rPr lang="en-US" dirty="0">
                <a:solidFill>
                  <a:schemeClr val="tx1">
                    <a:lumMod val="65000"/>
                    <a:lumOff val="35000"/>
                  </a:schemeClr>
                </a:solidFill>
              </a:rPr>
              <a:t>Offers free internet to residents and visitors for 1 year</a:t>
            </a:r>
          </a:p>
          <a:p>
            <a:pPr lvl="1"/>
            <a:r>
              <a:rPr lang="en-US" dirty="0">
                <a:solidFill>
                  <a:schemeClr val="tx1">
                    <a:lumMod val="65000"/>
                    <a:lumOff val="35000"/>
                  </a:schemeClr>
                </a:solidFill>
              </a:rPr>
              <a:t>Surveys – business owners, Farmers’ market vendors, local government offices and visitors</a:t>
            </a:r>
          </a:p>
        </p:txBody>
      </p:sp>
    </p:spTree>
    <p:extLst>
      <p:ext uri="{BB962C8B-B14F-4D97-AF65-F5344CB8AC3E}">
        <p14:creationId xmlns:p14="http://schemas.microsoft.com/office/powerpoint/2010/main" val="1747838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5814-4C95-4710-A726-D882DB133A9D}"/>
              </a:ext>
            </a:extLst>
          </p:cNvPr>
          <p:cNvSpPr>
            <a:spLocks noGrp="1"/>
          </p:cNvSpPr>
          <p:nvPr>
            <p:ph type="title"/>
          </p:nvPr>
        </p:nvSpPr>
        <p:spPr/>
        <p:txBody>
          <a:bodyPr/>
          <a:lstStyle/>
          <a:p>
            <a:r>
              <a:rPr lang="en-US" dirty="0" err="1">
                <a:solidFill>
                  <a:schemeClr val="accent1"/>
                </a:solidFill>
              </a:rPr>
              <a:t>Mentimeter</a:t>
            </a:r>
            <a:r>
              <a:rPr lang="en-US" dirty="0">
                <a:solidFill>
                  <a:schemeClr val="accent1"/>
                </a:solidFill>
              </a:rPr>
              <a:t> Poll</a:t>
            </a:r>
          </a:p>
        </p:txBody>
      </p:sp>
      <p:sp>
        <p:nvSpPr>
          <p:cNvPr id="3" name="Content Placeholder 2">
            <a:extLst>
              <a:ext uri="{FF2B5EF4-FFF2-40B4-BE49-F238E27FC236}">
                <a16:creationId xmlns:a16="http://schemas.microsoft.com/office/drawing/2014/main" id="{ED52CBC3-76A4-4747-8777-72F0DF4974A7}"/>
              </a:ext>
            </a:extLst>
          </p:cNvPr>
          <p:cNvSpPr>
            <a:spLocks noGrp="1"/>
          </p:cNvSpPr>
          <p:nvPr>
            <p:ph idx="1"/>
          </p:nvPr>
        </p:nvSpPr>
        <p:spPr>
          <a:xfrm>
            <a:off x="457200" y="1600200"/>
            <a:ext cx="5421086" cy="4525963"/>
          </a:xfrm>
        </p:spPr>
        <p:txBody>
          <a:bodyPr>
            <a:normAutofit fontScale="92500" lnSpcReduction="10000"/>
          </a:bodyPr>
          <a:lstStyle/>
          <a:p>
            <a:r>
              <a:rPr lang="en-US" dirty="0"/>
              <a:t>Go to </a:t>
            </a:r>
            <a:r>
              <a:rPr lang="en-US" dirty="0">
                <a:hlinkClick r:id="rId2"/>
              </a:rPr>
              <a:t>www.menti.com</a:t>
            </a:r>
            <a:r>
              <a:rPr lang="en-US" dirty="0"/>
              <a:t> and use the code </a:t>
            </a:r>
          </a:p>
          <a:p>
            <a:pPr marL="0" indent="0">
              <a:buNone/>
            </a:pPr>
            <a:r>
              <a:rPr lang="en-US" dirty="0"/>
              <a:t>    9316 2774</a:t>
            </a:r>
          </a:p>
          <a:p>
            <a:r>
              <a:rPr lang="en-US" dirty="0">
                <a:hlinkClick r:id="rId3"/>
              </a:rPr>
              <a:t>https://www.menti.com/1pcofn5z8g</a:t>
            </a:r>
            <a:endParaRPr lang="en-US" dirty="0"/>
          </a:p>
          <a:p>
            <a:r>
              <a:rPr lang="en-US" dirty="0"/>
              <a:t>Answer 2 questions: </a:t>
            </a:r>
          </a:p>
          <a:p>
            <a:pPr lvl="1"/>
            <a:r>
              <a:rPr lang="en-US" dirty="0"/>
              <a:t>What is the download speed of your broadband</a:t>
            </a:r>
          </a:p>
          <a:p>
            <a:pPr lvl="1"/>
            <a:r>
              <a:rPr lang="en-US" dirty="0"/>
              <a:t>How much do you pay for broadband?</a:t>
            </a:r>
          </a:p>
          <a:p>
            <a:pPr marL="0" indent="0">
              <a:buNone/>
            </a:pPr>
            <a:endParaRPr lang="en-US" dirty="0"/>
          </a:p>
        </p:txBody>
      </p:sp>
      <p:sp>
        <p:nvSpPr>
          <p:cNvPr id="4" name="Slide Number Placeholder 3">
            <a:extLst>
              <a:ext uri="{FF2B5EF4-FFF2-40B4-BE49-F238E27FC236}">
                <a16:creationId xmlns:a16="http://schemas.microsoft.com/office/drawing/2014/main" id="{25A19E5B-2A21-4943-9F6C-0BA4F70B698A}"/>
              </a:ext>
            </a:extLst>
          </p:cNvPr>
          <p:cNvSpPr>
            <a:spLocks noGrp="1"/>
          </p:cNvSpPr>
          <p:nvPr>
            <p:ph type="sldNum" sz="quarter" idx="12"/>
          </p:nvPr>
        </p:nvSpPr>
        <p:spPr/>
        <p:txBody>
          <a:bodyPr/>
          <a:lstStyle/>
          <a:p>
            <a:fld id="{A6192673-8701-004B-BC5B-AB8100A5B86F}" type="slidenum">
              <a:rPr lang="en-US" smtClean="0"/>
              <a:pPr/>
              <a:t>22</a:t>
            </a:fld>
            <a:endParaRPr lang="en-US" dirty="0"/>
          </a:p>
        </p:txBody>
      </p:sp>
      <p:pic>
        <p:nvPicPr>
          <p:cNvPr id="6" name="Picture 5" descr="Qr code&#10;&#10;Description automatically generated">
            <a:extLst>
              <a:ext uri="{FF2B5EF4-FFF2-40B4-BE49-F238E27FC236}">
                <a16:creationId xmlns:a16="http://schemas.microsoft.com/office/drawing/2014/main" id="{08261078-888B-419F-B3F5-8C67AEF04BC5}"/>
              </a:ext>
            </a:extLst>
          </p:cNvPr>
          <p:cNvPicPr>
            <a:picLocks noChangeAspect="1"/>
          </p:cNvPicPr>
          <p:nvPr/>
        </p:nvPicPr>
        <p:blipFill>
          <a:blip r:embed="rId4"/>
          <a:stretch>
            <a:fillRect/>
          </a:stretch>
        </p:blipFill>
        <p:spPr>
          <a:xfrm>
            <a:off x="5701393" y="1902278"/>
            <a:ext cx="2857500" cy="2857500"/>
          </a:xfrm>
          <a:prstGeom prst="rect">
            <a:avLst/>
          </a:prstGeom>
        </p:spPr>
      </p:pic>
    </p:spTree>
    <p:extLst>
      <p:ext uri="{BB962C8B-B14F-4D97-AF65-F5344CB8AC3E}">
        <p14:creationId xmlns:p14="http://schemas.microsoft.com/office/powerpoint/2010/main" val="3172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C5581-5FB1-4E77-BF27-0CEFECED9523}"/>
              </a:ext>
            </a:extLst>
          </p:cNvPr>
          <p:cNvSpPr>
            <a:spLocks noGrp="1"/>
          </p:cNvSpPr>
          <p:nvPr>
            <p:ph type="title"/>
          </p:nvPr>
        </p:nvSpPr>
        <p:spPr>
          <a:xfrm>
            <a:off x="457200" y="365919"/>
            <a:ext cx="8229600" cy="1143000"/>
          </a:xfrm>
        </p:spPr>
        <p:txBody>
          <a:bodyPr/>
          <a:lstStyle/>
          <a:p>
            <a:r>
              <a:rPr lang="en-US" dirty="0">
                <a:solidFill>
                  <a:schemeClr val="accent1"/>
                </a:solidFill>
              </a:rPr>
              <a:t>Market Power</a:t>
            </a:r>
          </a:p>
        </p:txBody>
      </p:sp>
      <p:sp>
        <p:nvSpPr>
          <p:cNvPr id="3" name="Content Placeholder 2">
            <a:extLst>
              <a:ext uri="{FF2B5EF4-FFF2-40B4-BE49-F238E27FC236}">
                <a16:creationId xmlns:a16="http://schemas.microsoft.com/office/drawing/2014/main" id="{4D0D0B38-53C5-4F6D-A754-A6F001AFFDCA}"/>
              </a:ext>
            </a:extLst>
          </p:cNvPr>
          <p:cNvSpPr>
            <a:spLocks noGrp="1"/>
          </p:cNvSpPr>
          <p:nvPr>
            <p:ph idx="1"/>
          </p:nvPr>
        </p:nvSpPr>
        <p:spPr/>
        <p:txBody>
          <a:bodyPr/>
          <a:lstStyle/>
          <a:p>
            <a:r>
              <a:rPr lang="en-US" dirty="0"/>
              <a:t>One ISP provider in many counties</a:t>
            </a:r>
          </a:p>
          <a:p>
            <a:r>
              <a:rPr lang="en-US" dirty="0"/>
              <a:t>High broadband prices –$70+/month</a:t>
            </a:r>
          </a:p>
          <a:p>
            <a:r>
              <a:rPr lang="en-US" dirty="0"/>
              <a:t>Prices out most rural and economically distressed households</a:t>
            </a:r>
          </a:p>
          <a:p>
            <a:endParaRPr lang="en-US" dirty="0"/>
          </a:p>
        </p:txBody>
      </p:sp>
      <p:sp>
        <p:nvSpPr>
          <p:cNvPr id="4" name="Slide Number Placeholder 3">
            <a:extLst>
              <a:ext uri="{FF2B5EF4-FFF2-40B4-BE49-F238E27FC236}">
                <a16:creationId xmlns:a16="http://schemas.microsoft.com/office/drawing/2014/main" id="{8921435E-7FB8-4642-8184-85829DACC99C}"/>
              </a:ext>
            </a:extLst>
          </p:cNvPr>
          <p:cNvSpPr>
            <a:spLocks noGrp="1"/>
          </p:cNvSpPr>
          <p:nvPr>
            <p:ph type="sldNum" sz="quarter" idx="12"/>
          </p:nvPr>
        </p:nvSpPr>
        <p:spPr/>
        <p:txBody>
          <a:bodyPr/>
          <a:lstStyle/>
          <a:p>
            <a:fld id="{A6192673-8701-004B-BC5B-AB8100A5B86F}" type="slidenum">
              <a:rPr lang="en-US" smtClean="0"/>
              <a:pPr/>
              <a:t>23</a:t>
            </a:fld>
            <a:endParaRPr lang="en-US" dirty="0"/>
          </a:p>
        </p:txBody>
      </p:sp>
    </p:spTree>
    <p:extLst>
      <p:ext uri="{BB962C8B-B14F-4D97-AF65-F5344CB8AC3E}">
        <p14:creationId xmlns:p14="http://schemas.microsoft.com/office/powerpoint/2010/main" val="124092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C5A0DB5F-F86F-4D6F-B1E0-1346969F5880}"/>
              </a:ext>
            </a:extLst>
          </p:cNvPr>
          <p:cNvPicPr>
            <a:picLocks noChangeAspect="1"/>
          </p:cNvPicPr>
          <p:nvPr/>
        </p:nvPicPr>
        <p:blipFill>
          <a:blip r:embed="rId2"/>
          <a:stretch>
            <a:fillRect/>
          </a:stretch>
        </p:blipFill>
        <p:spPr>
          <a:xfrm>
            <a:off x="3119762" y="1222323"/>
            <a:ext cx="5905500" cy="3998317"/>
          </a:xfrm>
          <a:prstGeom prst="rect">
            <a:avLst/>
          </a:prstGeom>
        </p:spPr>
      </p:pic>
      <p:sp>
        <p:nvSpPr>
          <p:cNvPr id="2" name="Title 1">
            <a:extLst>
              <a:ext uri="{FF2B5EF4-FFF2-40B4-BE49-F238E27FC236}">
                <a16:creationId xmlns:a16="http://schemas.microsoft.com/office/drawing/2014/main" id="{3065DC27-7D4E-4771-AE03-BA82416FD35D}"/>
              </a:ext>
            </a:extLst>
          </p:cNvPr>
          <p:cNvSpPr>
            <a:spLocks noGrp="1"/>
          </p:cNvSpPr>
          <p:nvPr>
            <p:ph type="title"/>
          </p:nvPr>
        </p:nvSpPr>
        <p:spPr>
          <a:xfrm>
            <a:off x="349558" y="294612"/>
            <a:ext cx="8229600" cy="803428"/>
          </a:xfrm>
        </p:spPr>
        <p:txBody>
          <a:bodyPr>
            <a:noAutofit/>
          </a:bodyPr>
          <a:lstStyle/>
          <a:p>
            <a:r>
              <a:rPr lang="en-US" sz="3600" dirty="0">
                <a:solidFill>
                  <a:schemeClr val="accent1"/>
                </a:solidFill>
              </a:rPr>
              <a:t>Perfect Competition vs Monopoly Power</a:t>
            </a:r>
          </a:p>
        </p:txBody>
      </p:sp>
      <p:sp>
        <p:nvSpPr>
          <p:cNvPr id="3" name="Content Placeholder 2">
            <a:extLst>
              <a:ext uri="{FF2B5EF4-FFF2-40B4-BE49-F238E27FC236}">
                <a16:creationId xmlns:a16="http://schemas.microsoft.com/office/drawing/2014/main" id="{657633C7-6657-456B-BB54-E266CD8DA949}"/>
              </a:ext>
            </a:extLst>
          </p:cNvPr>
          <p:cNvSpPr>
            <a:spLocks noGrp="1"/>
          </p:cNvSpPr>
          <p:nvPr>
            <p:ph idx="1"/>
          </p:nvPr>
        </p:nvSpPr>
        <p:spPr>
          <a:xfrm>
            <a:off x="118738" y="1222323"/>
            <a:ext cx="3664697" cy="4574795"/>
          </a:xfrm>
        </p:spPr>
        <p:txBody>
          <a:bodyPr>
            <a:normAutofit fontScale="92500" lnSpcReduction="20000"/>
          </a:bodyPr>
          <a:lstStyle/>
          <a:p>
            <a:r>
              <a:rPr lang="en-US" sz="2400" dirty="0"/>
              <a:t>Market under perfect competition vs monopoly</a:t>
            </a:r>
          </a:p>
          <a:p>
            <a:r>
              <a:rPr lang="en-US" sz="2400" dirty="0"/>
              <a:t>Deadweight loss – societal cost due to market inefficiency</a:t>
            </a:r>
          </a:p>
          <a:p>
            <a:r>
              <a:rPr lang="en-US" sz="2400" dirty="0"/>
              <a:t>High Price leads to fewer subscriptions, less access and welfare loss</a:t>
            </a:r>
          </a:p>
          <a:p>
            <a:r>
              <a:rPr lang="en-US" sz="2400" i="1" dirty="0"/>
              <a:t>Pareto optimal </a:t>
            </a:r>
            <a:r>
              <a:rPr lang="en-US" sz="2400" dirty="0"/>
              <a:t>solution: </a:t>
            </a:r>
          </a:p>
          <a:p>
            <a:pPr lvl="1"/>
            <a:r>
              <a:rPr lang="en-US" sz="2000" dirty="0"/>
              <a:t>if no alternative can make someone </a:t>
            </a:r>
            <a:r>
              <a:rPr lang="en-US" sz="2000" u="sng" dirty="0"/>
              <a:t>better off </a:t>
            </a:r>
            <a:r>
              <a:rPr lang="en-US" sz="2000" dirty="0"/>
              <a:t>without making someone else </a:t>
            </a:r>
            <a:r>
              <a:rPr lang="en-US" sz="2000" u="sng" dirty="0"/>
              <a:t>worse off </a:t>
            </a:r>
          </a:p>
          <a:p>
            <a:pPr lvl="1"/>
            <a:r>
              <a:rPr lang="en-US" sz="2000" dirty="0"/>
              <a:t>cheaper, more efficient and more reliable </a:t>
            </a:r>
            <a:endParaRPr lang="en-US" sz="2000" i="1" dirty="0"/>
          </a:p>
          <a:p>
            <a:pPr marL="0" indent="0">
              <a:buNone/>
            </a:pPr>
            <a:endParaRPr lang="en-US" sz="2400" dirty="0"/>
          </a:p>
          <a:p>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0119C87A-D69A-4634-A94F-FBC3A39F1A86}"/>
              </a:ext>
            </a:extLst>
          </p:cNvPr>
          <p:cNvSpPr>
            <a:spLocks noGrp="1"/>
          </p:cNvSpPr>
          <p:nvPr>
            <p:ph type="sldNum" sz="quarter" idx="12"/>
          </p:nvPr>
        </p:nvSpPr>
        <p:spPr/>
        <p:txBody>
          <a:bodyPr/>
          <a:lstStyle/>
          <a:p>
            <a:fld id="{A6192673-8701-004B-BC5B-AB8100A5B86F}" type="slidenum">
              <a:rPr lang="en-US" smtClean="0"/>
              <a:pPr/>
              <a:t>24</a:t>
            </a:fld>
            <a:endParaRPr lang="en-US" dirty="0"/>
          </a:p>
        </p:txBody>
      </p:sp>
    </p:spTree>
    <p:extLst>
      <p:ext uri="{BB962C8B-B14F-4D97-AF65-F5344CB8AC3E}">
        <p14:creationId xmlns:p14="http://schemas.microsoft.com/office/powerpoint/2010/main" val="286123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A401-F18F-4058-9871-A19D11107ED3}"/>
              </a:ext>
            </a:extLst>
          </p:cNvPr>
          <p:cNvSpPr>
            <a:spLocks noGrp="1"/>
          </p:cNvSpPr>
          <p:nvPr>
            <p:ph type="title"/>
          </p:nvPr>
        </p:nvSpPr>
        <p:spPr/>
        <p:txBody>
          <a:bodyPr/>
          <a:lstStyle/>
          <a:p>
            <a:r>
              <a:rPr lang="en-US" dirty="0">
                <a:solidFill>
                  <a:schemeClr val="accent1"/>
                </a:solidFill>
              </a:rPr>
              <a:t>Market Failure</a:t>
            </a:r>
          </a:p>
        </p:txBody>
      </p:sp>
      <p:sp>
        <p:nvSpPr>
          <p:cNvPr id="3" name="Content Placeholder 2">
            <a:extLst>
              <a:ext uri="{FF2B5EF4-FFF2-40B4-BE49-F238E27FC236}">
                <a16:creationId xmlns:a16="http://schemas.microsoft.com/office/drawing/2014/main" id="{13B16F45-C1CF-4B6A-9C2E-62010ABBB7D8}"/>
              </a:ext>
            </a:extLst>
          </p:cNvPr>
          <p:cNvSpPr>
            <a:spLocks noGrp="1"/>
          </p:cNvSpPr>
          <p:nvPr>
            <p:ph idx="1"/>
          </p:nvPr>
        </p:nvSpPr>
        <p:spPr>
          <a:xfrm>
            <a:off x="457200" y="1417638"/>
            <a:ext cx="8229600" cy="4525963"/>
          </a:xfrm>
        </p:spPr>
        <p:txBody>
          <a:bodyPr>
            <a:normAutofit fontScale="92500"/>
          </a:bodyPr>
          <a:lstStyle/>
          <a:p>
            <a:r>
              <a:rPr lang="en-US" dirty="0"/>
              <a:t>Market failure is an economic situation when goods and services are not distributed efficiently in a free market</a:t>
            </a:r>
          </a:p>
          <a:p>
            <a:r>
              <a:rPr lang="en-US" dirty="0"/>
              <a:t>Individual incentives for rational behavior does not lead to rational outcomes</a:t>
            </a:r>
          </a:p>
          <a:p>
            <a:r>
              <a:rPr lang="en-US" dirty="0"/>
              <a:t>Individuals make decisions that are self-fulfilling but wrong decisions for the group/market</a:t>
            </a:r>
          </a:p>
          <a:p>
            <a:r>
              <a:rPr lang="en-US" dirty="0"/>
              <a:t>It ends up in a steady state disequilibrium i.e. supply does not equal quantity demanded. </a:t>
            </a:r>
          </a:p>
        </p:txBody>
      </p:sp>
      <p:sp>
        <p:nvSpPr>
          <p:cNvPr id="4" name="Slide Number Placeholder 3">
            <a:extLst>
              <a:ext uri="{FF2B5EF4-FFF2-40B4-BE49-F238E27FC236}">
                <a16:creationId xmlns:a16="http://schemas.microsoft.com/office/drawing/2014/main" id="{6ABBAA83-30CC-4DE4-81CB-BA59AB2F08B9}"/>
              </a:ext>
            </a:extLst>
          </p:cNvPr>
          <p:cNvSpPr>
            <a:spLocks noGrp="1"/>
          </p:cNvSpPr>
          <p:nvPr>
            <p:ph type="sldNum" sz="quarter" idx="12"/>
          </p:nvPr>
        </p:nvSpPr>
        <p:spPr/>
        <p:txBody>
          <a:bodyPr/>
          <a:lstStyle/>
          <a:p>
            <a:fld id="{A6192673-8701-004B-BC5B-AB8100A5B86F}" type="slidenum">
              <a:rPr lang="en-US" smtClean="0"/>
              <a:pPr/>
              <a:t>25</a:t>
            </a:fld>
            <a:endParaRPr lang="en-US" dirty="0"/>
          </a:p>
        </p:txBody>
      </p:sp>
    </p:spTree>
    <p:extLst>
      <p:ext uri="{BB962C8B-B14F-4D97-AF65-F5344CB8AC3E}">
        <p14:creationId xmlns:p14="http://schemas.microsoft.com/office/powerpoint/2010/main" val="2923055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Game Theory</a:t>
            </a:r>
          </a:p>
        </p:txBody>
      </p:sp>
      <p:sp>
        <p:nvSpPr>
          <p:cNvPr id="3" name="Content Placeholder 2"/>
          <p:cNvSpPr>
            <a:spLocks noGrp="1"/>
          </p:cNvSpPr>
          <p:nvPr>
            <p:ph sz="half" idx="1"/>
          </p:nvPr>
        </p:nvSpPr>
        <p:spPr>
          <a:xfrm>
            <a:off x="457200" y="1600200"/>
            <a:ext cx="8545286" cy="4525963"/>
          </a:xfrm>
        </p:spPr>
        <p:txBody>
          <a:bodyPr>
            <a:normAutofit fontScale="92500" lnSpcReduction="10000"/>
          </a:bodyPr>
          <a:lstStyle/>
          <a:p>
            <a:r>
              <a:rPr lang="en-US" dirty="0"/>
              <a:t>The Players</a:t>
            </a:r>
          </a:p>
          <a:p>
            <a:pPr lvl="1"/>
            <a:r>
              <a:rPr lang="en-US" dirty="0"/>
              <a:t>Who is involved? </a:t>
            </a:r>
          </a:p>
          <a:p>
            <a:r>
              <a:rPr lang="en-US" dirty="0"/>
              <a:t>The rules:</a:t>
            </a:r>
          </a:p>
          <a:p>
            <a:pPr lvl="1"/>
            <a:r>
              <a:rPr lang="en-US" dirty="0"/>
              <a:t>Who moves when?</a:t>
            </a:r>
          </a:p>
          <a:p>
            <a:pPr lvl="1"/>
            <a:r>
              <a:rPr lang="en-US" dirty="0"/>
              <a:t>What do they know when they move?</a:t>
            </a:r>
          </a:p>
          <a:p>
            <a:pPr lvl="1"/>
            <a:r>
              <a:rPr lang="en-US" dirty="0"/>
              <a:t>What can they do?</a:t>
            </a:r>
          </a:p>
          <a:p>
            <a:r>
              <a:rPr lang="en-US" dirty="0"/>
              <a:t>The outcomes:</a:t>
            </a:r>
          </a:p>
          <a:p>
            <a:pPr lvl="1"/>
            <a:r>
              <a:rPr lang="en-US" dirty="0"/>
              <a:t>For each possible set of actions by the players, what is the outcome of the game?</a:t>
            </a:r>
          </a:p>
          <a:p>
            <a:r>
              <a:rPr lang="en-US" dirty="0"/>
              <a:t>The payoffs: </a:t>
            </a:r>
          </a:p>
          <a:p>
            <a:pPr lvl="1"/>
            <a:r>
              <a:rPr lang="en-US" dirty="0"/>
              <a:t>What are the players’ preferences over the possible outcomes? </a:t>
            </a:r>
          </a:p>
        </p:txBody>
      </p:sp>
      <p:sp>
        <p:nvSpPr>
          <p:cNvPr id="5" name="Slide Number Placeholder 4"/>
          <p:cNvSpPr>
            <a:spLocks noGrp="1"/>
          </p:cNvSpPr>
          <p:nvPr>
            <p:ph type="sldNum" sz="quarter" idx="12"/>
          </p:nvPr>
        </p:nvSpPr>
        <p:spPr/>
        <p:txBody>
          <a:bodyPr/>
          <a:lstStyle/>
          <a:p>
            <a:fld id="{A6192673-8701-004B-BC5B-AB8100A5B86F}" type="slidenum">
              <a:rPr lang="en-US" smtClean="0"/>
              <a:t>26</a:t>
            </a:fld>
            <a:endParaRPr lang="en-US"/>
          </a:p>
        </p:txBody>
      </p:sp>
    </p:spTree>
    <p:extLst>
      <p:ext uri="{BB962C8B-B14F-4D97-AF65-F5344CB8AC3E}">
        <p14:creationId xmlns:p14="http://schemas.microsoft.com/office/powerpoint/2010/main" val="187875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A339-D4A8-4736-A379-3269EEDE4F93}"/>
              </a:ext>
            </a:extLst>
          </p:cNvPr>
          <p:cNvSpPr>
            <a:spLocks noGrp="1"/>
          </p:cNvSpPr>
          <p:nvPr>
            <p:ph type="title"/>
          </p:nvPr>
        </p:nvSpPr>
        <p:spPr>
          <a:xfrm>
            <a:off x="457200" y="274638"/>
            <a:ext cx="8229600" cy="1143000"/>
          </a:xfrm>
        </p:spPr>
        <p:txBody>
          <a:bodyPr anchor="ctr">
            <a:normAutofit/>
          </a:bodyPr>
          <a:lstStyle/>
          <a:p>
            <a:r>
              <a:rPr lang="en-US" dirty="0">
                <a:solidFill>
                  <a:schemeClr val="accent1"/>
                </a:solidFill>
              </a:rPr>
              <a:t>Game Theory – Prisoner’s Dilemma</a:t>
            </a:r>
          </a:p>
        </p:txBody>
      </p:sp>
      <p:sp>
        <p:nvSpPr>
          <p:cNvPr id="4" name="Slide Number Placeholder 3">
            <a:extLst>
              <a:ext uri="{FF2B5EF4-FFF2-40B4-BE49-F238E27FC236}">
                <a16:creationId xmlns:a16="http://schemas.microsoft.com/office/drawing/2014/main" id="{035243CD-E488-4836-801D-A1C7044E22B4}"/>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A6192673-8701-004B-BC5B-AB8100A5B86F}" type="slidenum">
              <a:rPr lang="en-US" smtClean="0"/>
              <a:pPr>
                <a:spcAft>
                  <a:spcPts val="600"/>
                </a:spcAft>
              </a:pPr>
              <a:t>27</a:t>
            </a:fld>
            <a:endParaRPr lang="en-US"/>
          </a:p>
        </p:txBody>
      </p:sp>
      <p:pic>
        <p:nvPicPr>
          <p:cNvPr id="18" name="Content Placeholder 17" descr="Diagram&#10;&#10;Description automatically generated">
            <a:extLst>
              <a:ext uri="{FF2B5EF4-FFF2-40B4-BE49-F238E27FC236}">
                <a16:creationId xmlns:a16="http://schemas.microsoft.com/office/drawing/2014/main" id="{0F6E628E-8C6E-4AB2-AE57-ABAEDEDA0BBF}"/>
              </a:ext>
            </a:extLst>
          </p:cNvPr>
          <p:cNvPicPr>
            <a:picLocks noGrp="1" noChangeAspect="1"/>
          </p:cNvPicPr>
          <p:nvPr>
            <p:ph sz="half" idx="1"/>
          </p:nvPr>
        </p:nvPicPr>
        <p:blipFill>
          <a:blip r:embed="rId3"/>
          <a:stretch>
            <a:fillRect/>
          </a:stretch>
        </p:blipFill>
        <p:spPr>
          <a:xfrm>
            <a:off x="45516" y="1752600"/>
            <a:ext cx="4450284" cy="3863739"/>
          </a:xfrm>
        </p:spPr>
      </p:pic>
      <p:sp>
        <p:nvSpPr>
          <p:cNvPr id="20" name="Content Placeholder 19">
            <a:extLst>
              <a:ext uri="{FF2B5EF4-FFF2-40B4-BE49-F238E27FC236}">
                <a16:creationId xmlns:a16="http://schemas.microsoft.com/office/drawing/2014/main" id="{1B0FD4A0-A40D-48D5-8F19-5274AB39104A}"/>
              </a:ext>
            </a:extLst>
          </p:cNvPr>
          <p:cNvSpPr>
            <a:spLocks noGrp="1"/>
          </p:cNvSpPr>
          <p:nvPr>
            <p:ph sz="half" idx="2"/>
          </p:nvPr>
        </p:nvSpPr>
        <p:spPr>
          <a:xfrm>
            <a:off x="4321629" y="1600200"/>
            <a:ext cx="4691741" cy="4525963"/>
          </a:xfrm>
        </p:spPr>
        <p:txBody>
          <a:bodyPr>
            <a:normAutofit/>
          </a:bodyPr>
          <a:lstStyle/>
          <a:p>
            <a:r>
              <a:rPr lang="en-US" dirty="0"/>
              <a:t>Classic game theory example:</a:t>
            </a:r>
          </a:p>
          <a:p>
            <a:pPr lvl="1"/>
            <a:r>
              <a:rPr lang="en-US" dirty="0"/>
              <a:t>3 possible outcomes: both confess, 1 confesses, neither confesses</a:t>
            </a:r>
          </a:p>
          <a:p>
            <a:pPr lvl="1"/>
            <a:r>
              <a:rPr lang="en-US" dirty="0"/>
              <a:t>From individual perspective, most rational choice is to act selfishly and not cooperate</a:t>
            </a:r>
          </a:p>
          <a:p>
            <a:pPr lvl="1"/>
            <a:r>
              <a:rPr lang="en-US" dirty="0"/>
              <a:t>Best outcome overall is to act unselfishly and cooperate</a:t>
            </a:r>
          </a:p>
          <a:p>
            <a:endParaRPr lang="en-US" dirty="0"/>
          </a:p>
        </p:txBody>
      </p:sp>
    </p:spTree>
    <p:extLst>
      <p:ext uri="{BB962C8B-B14F-4D97-AF65-F5344CB8AC3E}">
        <p14:creationId xmlns:p14="http://schemas.microsoft.com/office/powerpoint/2010/main" val="407873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5C3E324-A26A-4E94-9588-A11D4D7AC371}"/>
              </a:ext>
            </a:extLst>
          </p:cNvPr>
          <p:cNvSpPr>
            <a:spLocks noGrp="1"/>
          </p:cNvSpPr>
          <p:nvPr>
            <p:ph type="title"/>
          </p:nvPr>
        </p:nvSpPr>
        <p:spPr>
          <a:xfrm>
            <a:off x="457200" y="274638"/>
            <a:ext cx="8229600" cy="1143000"/>
          </a:xfrm>
        </p:spPr>
        <p:txBody>
          <a:bodyPr/>
          <a:lstStyle/>
          <a:p>
            <a:r>
              <a:rPr lang="en-US" dirty="0">
                <a:solidFill>
                  <a:schemeClr val="accent1"/>
                </a:solidFill>
              </a:rPr>
              <a:t>Outcomes and Impacts</a:t>
            </a:r>
          </a:p>
        </p:txBody>
      </p:sp>
      <p:sp>
        <p:nvSpPr>
          <p:cNvPr id="12" name="Content Placeholder 2">
            <a:extLst>
              <a:ext uri="{FF2B5EF4-FFF2-40B4-BE49-F238E27FC236}">
                <a16:creationId xmlns:a16="http://schemas.microsoft.com/office/drawing/2014/main" id="{073A4D85-F375-4CB0-94C5-6417EF2FBD67}"/>
              </a:ext>
            </a:extLst>
          </p:cNvPr>
          <p:cNvSpPr>
            <a:spLocks noGrp="1"/>
          </p:cNvSpPr>
          <p:nvPr>
            <p:ph idx="1"/>
          </p:nvPr>
        </p:nvSpPr>
        <p:spPr>
          <a:xfrm>
            <a:off x="457200" y="1600200"/>
            <a:ext cx="8229600" cy="4525963"/>
          </a:xfrm>
        </p:spPr>
        <p:txBody>
          <a:bodyPr>
            <a:normAutofit/>
          </a:bodyPr>
          <a:lstStyle/>
          <a:p>
            <a:r>
              <a:rPr lang="en-US" dirty="0"/>
              <a:t>Perfect information – where both parties have complete information and risk and rewards</a:t>
            </a:r>
          </a:p>
          <a:p>
            <a:r>
              <a:rPr lang="en-US" dirty="0"/>
              <a:t>Equilibrium – would it lead to a stable or an unstable equilibrium? </a:t>
            </a:r>
          </a:p>
          <a:p>
            <a:r>
              <a:rPr lang="en-US" dirty="0"/>
              <a:t>Nash equilibrium - Each individual’s strategy is a best response to the strategy actually played by his rival and rationalizable</a:t>
            </a:r>
          </a:p>
          <a:p>
            <a:pPr marL="0" indent="0">
              <a:buNone/>
            </a:pPr>
            <a:endParaRPr lang="en-US" dirty="0"/>
          </a:p>
        </p:txBody>
      </p:sp>
      <p:sp>
        <p:nvSpPr>
          <p:cNvPr id="5" name="Slide Number Placeholder 4">
            <a:extLst>
              <a:ext uri="{FF2B5EF4-FFF2-40B4-BE49-F238E27FC236}">
                <a16:creationId xmlns:a16="http://schemas.microsoft.com/office/drawing/2014/main" id="{536904A9-BA7F-4D9B-A07F-B65EA7DE93D5}"/>
              </a:ext>
            </a:extLst>
          </p:cNvPr>
          <p:cNvSpPr>
            <a:spLocks noGrp="1"/>
          </p:cNvSpPr>
          <p:nvPr>
            <p:ph type="sldNum" sz="quarter" idx="12"/>
          </p:nvPr>
        </p:nvSpPr>
        <p:spPr>
          <a:xfrm>
            <a:off x="3280161" y="6308725"/>
            <a:ext cx="2133600" cy="365125"/>
          </a:xfrm>
        </p:spPr>
        <p:txBody>
          <a:bodyPr anchor="ctr">
            <a:normAutofit/>
          </a:bodyPr>
          <a:lstStyle/>
          <a:p>
            <a:pPr>
              <a:spcAft>
                <a:spcPts val="600"/>
              </a:spcAft>
            </a:pPr>
            <a:fld id="{A6192673-8701-004B-BC5B-AB8100A5B86F}" type="slidenum">
              <a:rPr lang="en-US" smtClean="0"/>
              <a:pPr>
                <a:spcAft>
                  <a:spcPts val="600"/>
                </a:spcAft>
              </a:pPr>
              <a:t>28</a:t>
            </a:fld>
            <a:endParaRPr lang="en-US"/>
          </a:p>
        </p:txBody>
      </p:sp>
    </p:spTree>
    <p:extLst>
      <p:ext uri="{BB962C8B-B14F-4D97-AF65-F5344CB8AC3E}">
        <p14:creationId xmlns:p14="http://schemas.microsoft.com/office/powerpoint/2010/main" val="3401562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D686-69DA-4EAF-A96D-62706DBD1BB1}"/>
              </a:ext>
            </a:extLst>
          </p:cNvPr>
          <p:cNvSpPr>
            <a:spLocks noGrp="1"/>
          </p:cNvSpPr>
          <p:nvPr>
            <p:ph type="title"/>
          </p:nvPr>
        </p:nvSpPr>
        <p:spPr>
          <a:xfrm>
            <a:off x="457201" y="2495"/>
            <a:ext cx="8229600" cy="1143000"/>
          </a:xfrm>
        </p:spPr>
        <p:txBody>
          <a:bodyPr/>
          <a:lstStyle/>
          <a:p>
            <a:r>
              <a:rPr lang="en-US" dirty="0">
                <a:solidFill>
                  <a:schemeClr val="accent1"/>
                </a:solidFill>
              </a:rPr>
              <a:t>Broadband Access</a:t>
            </a:r>
          </a:p>
        </p:txBody>
      </p:sp>
      <p:sp>
        <p:nvSpPr>
          <p:cNvPr id="5" name="Slide Number Placeholder 4">
            <a:extLst>
              <a:ext uri="{FF2B5EF4-FFF2-40B4-BE49-F238E27FC236}">
                <a16:creationId xmlns:a16="http://schemas.microsoft.com/office/drawing/2014/main" id="{9AA4D226-4B66-415E-BE01-8D1532DB442E}"/>
              </a:ext>
            </a:extLst>
          </p:cNvPr>
          <p:cNvSpPr>
            <a:spLocks noGrp="1"/>
          </p:cNvSpPr>
          <p:nvPr>
            <p:ph type="sldNum" sz="quarter" idx="12"/>
          </p:nvPr>
        </p:nvSpPr>
        <p:spPr/>
        <p:txBody>
          <a:bodyPr/>
          <a:lstStyle/>
          <a:p>
            <a:fld id="{A6192673-8701-004B-BC5B-AB8100A5B86F}" type="slidenum">
              <a:rPr lang="en-US" smtClean="0"/>
              <a:t>29</a:t>
            </a:fld>
            <a:endParaRPr lang="en-US"/>
          </a:p>
        </p:txBody>
      </p:sp>
      <p:graphicFrame>
        <p:nvGraphicFramePr>
          <p:cNvPr id="14" name="Content Placeholder 13">
            <a:extLst>
              <a:ext uri="{FF2B5EF4-FFF2-40B4-BE49-F238E27FC236}">
                <a16:creationId xmlns:a16="http://schemas.microsoft.com/office/drawing/2014/main" id="{31807EF6-5F00-41DB-868E-913A4EFAB76E}"/>
              </a:ext>
            </a:extLst>
          </p:cNvPr>
          <p:cNvGraphicFramePr>
            <a:graphicFrameLocks noGrp="1"/>
          </p:cNvGraphicFramePr>
          <p:nvPr>
            <p:ph sz="half" idx="1"/>
            <p:extLst>
              <p:ext uri="{D42A27DB-BD31-4B8C-83A1-F6EECF244321}">
                <p14:modId xmlns:p14="http://schemas.microsoft.com/office/powerpoint/2010/main" val="2742819185"/>
              </p:ext>
            </p:extLst>
          </p:nvPr>
        </p:nvGraphicFramePr>
        <p:xfrm>
          <a:off x="1" y="472465"/>
          <a:ext cx="8686800" cy="2982686"/>
        </p:xfrm>
        <a:graphic>
          <a:graphicData uri="http://schemas.openxmlformats.org/drawingml/2006/table">
            <a:tbl>
              <a:tblPr/>
              <a:tblGrid>
                <a:gridCol w="1048079">
                  <a:extLst>
                    <a:ext uri="{9D8B030D-6E8A-4147-A177-3AD203B41FA5}">
                      <a16:colId xmlns:a16="http://schemas.microsoft.com/office/drawing/2014/main" val="2557061973"/>
                    </a:ext>
                  </a:extLst>
                </a:gridCol>
                <a:gridCol w="1494652">
                  <a:extLst>
                    <a:ext uri="{9D8B030D-6E8A-4147-A177-3AD203B41FA5}">
                      <a16:colId xmlns:a16="http://schemas.microsoft.com/office/drawing/2014/main" val="3328573419"/>
                    </a:ext>
                  </a:extLst>
                </a:gridCol>
                <a:gridCol w="1343468">
                  <a:extLst>
                    <a:ext uri="{9D8B030D-6E8A-4147-A177-3AD203B41FA5}">
                      <a16:colId xmlns:a16="http://schemas.microsoft.com/office/drawing/2014/main" val="2178812301"/>
                    </a:ext>
                  </a:extLst>
                </a:gridCol>
                <a:gridCol w="1338943">
                  <a:extLst>
                    <a:ext uri="{9D8B030D-6E8A-4147-A177-3AD203B41FA5}">
                      <a16:colId xmlns:a16="http://schemas.microsoft.com/office/drawing/2014/main" val="1973807146"/>
                    </a:ext>
                  </a:extLst>
                </a:gridCol>
                <a:gridCol w="1719943">
                  <a:extLst>
                    <a:ext uri="{9D8B030D-6E8A-4147-A177-3AD203B41FA5}">
                      <a16:colId xmlns:a16="http://schemas.microsoft.com/office/drawing/2014/main" val="2328832660"/>
                    </a:ext>
                  </a:extLst>
                </a:gridCol>
                <a:gridCol w="1741715">
                  <a:extLst>
                    <a:ext uri="{9D8B030D-6E8A-4147-A177-3AD203B41FA5}">
                      <a16:colId xmlns:a16="http://schemas.microsoft.com/office/drawing/2014/main" val="3599468166"/>
                    </a:ext>
                  </a:extLst>
                </a:gridCol>
              </a:tblGrid>
              <a:tr h="677324">
                <a:tc>
                  <a:txBody>
                    <a:bodyPr/>
                    <a:lstStyle/>
                    <a:p>
                      <a:pPr algn="l" fontAlgn="b"/>
                      <a:endParaRPr lang="en-US" sz="1800" b="0" i="0" u="none" strike="noStrike" dirty="0">
                        <a:solidFill>
                          <a:srgbClr val="000000"/>
                        </a:solidFill>
                        <a:effectLst/>
                        <a:latin typeface="Calibri" panose="020F0502020204030204" pitchFamily="34" charset="0"/>
                      </a:endParaRPr>
                    </a:p>
                  </a:txBody>
                  <a:tcPr marL="4603" marR="4603" marT="460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4603" marR="4603" marT="4603" marB="0" anchor="b">
                    <a:lnL>
                      <a:noFill/>
                    </a:lnL>
                    <a:lnR>
                      <a:noFill/>
                    </a:lnR>
                    <a:lnT>
                      <a:noFill/>
                    </a:lnT>
                    <a:lnB>
                      <a:noFill/>
                    </a:lnB>
                  </a:tcPr>
                </a:tc>
                <a:tc gridSpan="4">
                  <a:txBody>
                    <a:bodyPr/>
                    <a:lstStyle/>
                    <a:p>
                      <a:pPr algn="ctr" fontAlgn="b"/>
                      <a:r>
                        <a:rPr lang="en-US" sz="1800" b="1" i="0" u="none" strike="noStrike" dirty="0">
                          <a:solidFill>
                            <a:srgbClr val="000000"/>
                          </a:solidFill>
                          <a:effectLst/>
                          <a:latin typeface="Calibri" panose="020F0502020204030204" pitchFamily="34" charset="0"/>
                        </a:rPr>
                        <a:t>Consumers</a:t>
                      </a:r>
                    </a:p>
                  </a:txBody>
                  <a:tcPr marL="4603" marR="4603" marT="4603"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9401883"/>
                  </a:ext>
                </a:extLst>
              </a:tr>
              <a:tr h="677324">
                <a:tc>
                  <a:txBody>
                    <a:bodyPr/>
                    <a:lstStyle/>
                    <a:p>
                      <a:pPr algn="l" fontAlgn="b"/>
                      <a:endParaRPr lang="en-US" sz="1800" b="0" i="0" u="none" strike="noStrike">
                        <a:solidFill>
                          <a:srgbClr val="000000"/>
                        </a:solidFill>
                        <a:effectLst/>
                        <a:latin typeface="Calibri" panose="020F0502020204030204" pitchFamily="34" charset="0"/>
                      </a:endParaRPr>
                    </a:p>
                  </a:txBody>
                  <a:tcPr marL="4603" marR="4603" marT="4603"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4603" marR="4603" marT="460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en-US" sz="1800" b="0" i="0" u="none" strike="noStrike" dirty="0">
                          <a:solidFill>
                            <a:srgbClr val="000000"/>
                          </a:solidFill>
                          <a:effectLst/>
                          <a:latin typeface="Calibri" panose="020F0502020204030204" pitchFamily="34" charset="0"/>
                        </a:rPr>
                        <a:t>Cooperate</a:t>
                      </a:r>
                    </a:p>
                  </a:txBody>
                  <a:tcPr marL="4603" marR="4603" marT="46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800" b="0" i="0" u="none" strike="noStrike" dirty="0">
                          <a:solidFill>
                            <a:srgbClr val="000000"/>
                          </a:solidFill>
                          <a:effectLst/>
                          <a:latin typeface="Calibri" panose="020F0502020204030204" pitchFamily="34" charset="0"/>
                        </a:rPr>
                        <a:t>Don’t Cooperate</a:t>
                      </a:r>
                    </a:p>
                  </a:txBody>
                  <a:tcPr marL="4603" marR="4603" marT="46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42170769"/>
                  </a:ext>
                </a:extLst>
              </a:tr>
              <a:tr h="677324">
                <a:tc rowSpan="2">
                  <a:txBody>
                    <a:bodyPr/>
                    <a:lstStyle/>
                    <a:p>
                      <a:pPr algn="ctr" fontAlgn="ctr"/>
                      <a:r>
                        <a:rPr lang="en-US" sz="1800" b="1" i="0" u="none" strike="noStrike" dirty="0">
                          <a:solidFill>
                            <a:srgbClr val="000000"/>
                          </a:solidFill>
                          <a:effectLst/>
                          <a:latin typeface="Calibri" panose="020F0502020204030204" pitchFamily="34" charset="0"/>
                        </a:rPr>
                        <a:t>Internet Provider</a:t>
                      </a:r>
                    </a:p>
                  </a:txBody>
                  <a:tcPr marL="4603" marR="4603" marT="4603"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Cooperate</a:t>
                      </a:r>
                    </a:p>
                  </a:txBody>
                  <a:tcPr marL="4603" marR="4603" marT="46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10</a:t>
                      </a:r>
                    </a:p>
                  </a:txBody>
                  <a:tcPr marL="4603" marR="4603" marT="460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0" i="0" u="none" strike="noStrike" dirty="0">
                          <a:solidFill>
                            <a:srgbClr val="000000"/>
                          </a:solidFill>
                          <a:effectLst/>
                          <a:latin typeface="Calibri" panose="020F0502020204030204" pitchFamily="34" charset="0"/>
                        </a:rPr>
                        <a:t>10</a:t>
                      </a:r>
                    </a:p>
                  </a:txBody>
                  <a:tcPr marL="4603" marR="4603" marT="460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4603" marR="4603" marT="460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4603" marR="4603" marT="460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52993493"/>
                  </a:ext>
                </a:extLst>
              </a:tr>
              <a:tr h="950714">
                <a:tc vMerge="1">
                  <a:txBody>
                    <a:bodyPr/>
                    <a:lstStyle/>
                    <a:p>
                      <a:endParaRPr lang="en-US"/>
                    </a:p>
                  </a:txBody>
                  <a:tcPr/>
                </a:tc>
                <a:tc>
                  <a:txBody>
                    <a:bodyPr/>
                    <a:lstStyle/>
                    <a:p>
                      <a:pPr algn="l" fontAlgn="b"/>
                      <a:r>
                        <a:rPr lang="en-US" sz="1800" b="0" i="0" u="none" strike="noStrike" dirty="0">
                          <a:solidFill>
                            <a:srgbClr val="000000"/>
                          </a:solidFill>
                          <a:effectLst/>
                          <a:latin typeface="Calibri" panose="020F0502020204030204" pitchFamily="34" charset="0"/>
                        </a:rPr>
                        <a:t>Don’t Cooperate</a:t>
                      </a:r>
                    </a:p>
                  </a:txBody>
                  <a:tcPr marL="4603" marR="4603" marT="46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4603" marR="4603" marT="460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4603" marR="4603" marT="460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4603" marR="4603" marT="460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4603" marR="4603" marT="460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779558680"/>
                  </a:ext>
                </a:extLst>
              </a:tr>
            </a:tbl>
          </a:graphicData>
        </a:graphic>
      </p:graphicFrame>
      <p:sp>
        <p:nvSpPr>
          <p:cNvPr id="16" name="TextBox 15">
            <a:extLst>
              <a:ext uri="{FF2B5EF4-FFF2-40B4-BE49-F238E27FC236}">
                <a16:creationId xmlns:a16="http://schemas.microsoft.com/office/drawing/2014/main" id="{92801272-E2E4-4606-8D59-FC8968FFB90D}"/>
              </a:ext>
            </a:extLst>
          </p:cNvPr>
          <p:cNvSpPr txBox="1"/>
          <p:nvPr/>
        </p:nvSpPr>
        <p:spPr>
          <a:xfrm>
            <a:off x="805544" y="3455151"/>
            <a:ext cx="7075714" cy="3139321"/>
          </a:xfrm>
          <a:prstGeom prst="rect">
            <a:avLst/>
          </a:prstGeom>
          <a:noFill/>
        </p:spPr>
        <p:txBody>
          <a:bodyPr wrap="square" rtlCol="0">
            <a:spAutoFit/>
          </a:bodyPr>
          <a:lstStyle/>
          <a:p>
            <a:r>
              <a:rPr lang="en-US" b="1" dirty="0"/>
              <a:t>Internet provider: </a:t>
            </a:r>
          </a:p>
          <a:p>
            <a:r>
              <a:rPr lang="en-US" dirty="0"/>
              <a:t>Cooperates: Invest in technology, provide more affordable internet</a:t>
            </a:r>
          </a:p>
          <a:p>
            <a:r>
              <a:rPr lang="en-US" dirty="0"/>
              <a:t>Reward: Higher market share, Profits in the long-term</a:t>
            </a:r>
          </a:p>
          <a:p>
            <a:r>
              <a:rPr lang="en-US" dirty="0"/>
              <a:t>Risk: Return on investment</a:t>
            </a:r>
          </a:p>
          <a:p>
            <a:endParaRPr lang="en-US" dirty="0"/>
          </a:p>
          <a:p>
            <a:r>
              <a:rPr lang="en-US" b="1" dirty="0"/>
              <a:t>Consumers: </a:t>
            </a:r>
          </a:p>
          <a:p>
            <a:r>
              <a:rPr lang="en-US" dirty="0"/>
              <a:t>Cooperates: Adoption of broadband, Faster internet</a:t>
            </a:r>
          </a:p>
          <a:p>
            <a:r>
              <a:rPr lang="en-US" dirty="0"/>
              <a:t>Reward: Reliable and affordable internet; Equity in access</a:t>
            </a:r>
          </a:p>
          <a:p>
            <a:r>
              <a:rPr lang="en-US" dirty="0"/>
              <a:t>Risk: Access to broadband</a:t>
            </a:r>
          </a:p>
          <a:p>
            <a:endParaRPr lang="en-US" dirty="0"/>
          </a:p>
          <a:p>
            <a:endParaRPr lang="en-US" dirty="0"/>
          </a:p>
        </p:txBody>
      </p:sp>
    </p:spTree>
    <p:extLst>
      <p:ext uri="{BB962C8B-B14F-4D97-AF65-F5344CB8AC3E}">
        <p14:creationId xmlns:p14="http://schemas.microsoft.com/office/powerpoint/2010/main" val="219835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Outline</a:t>
            </a:r>
          </a:p>
        </p:txBody>
      </p:sp>
      <p:sp>
        <p:nvSpPr>
          <p:cNvPr id="3" name="Content Placeholder 2"/>
          <p:cNvSpPr>
            <a:spLocks noGrp="1"/>
          </p:cNvSpPr>
          <p:nvPr>
            <p:ph idx="1"/>
          </p:nvPr>
        </p:nvSpPr>
        <p:spPr>
          <a:xfrm>
            <a:off x="457200" y="1327825"/>
            <a:ext cx="8229600" cy="4525963"/>
          </a:xfrm>
        </p:spPr>
        <p:txBody>
          <a:bodyPr>
            <a:normAutofit/>
          </a:bodyPr>
          <a:lstStyle/>
          <a:p>
            <a:r>
              <a:rPr lang="en-US" dirty="0">
                <a:solidFill>
                  <a:schemeClr val="tx1">
                    <a:lumMod val="65000"/>
                    <a:lumOff val="35000"/>
                  </a:schemeClr>
                </a:solidFill>
              </a:rPr>
              <a:t>Motivation</a:t>
            </a:r>
          </a:p>
          <a:p>
            <a:r>
              <a:rPr lang="en-US" dirty="0">
                <a:solidFill>
                  <a:schemeClr val="tx1">
                    <a:lumMod val="65000"/>
                    <a:lumOff val="35000"/>
                  </a:schemeClr>
                </a:solidFill>
              </a:rPr>
              <a:t>Challenges and Opportunities</a:t>
            </a:r>
          </a:p>
          <a:p>
            <a:r>
              <a:rPr lang="en-US" dirty="0">
                <a:solidFill>
                  <a:schemeClr val="tx1">
                    <a:lumMod val="65000"/>
                    <a:lumOff val="35000"/>
                  </a:schemeClr>
                </a:solidFill>
              </a:rPr>
              <a:t>Programs in Tennessee</a:t>
            </a:r>
          </a:p>
          <a:p>
            <a:r>
              <a:rPr lang="en-US" dirty="0">
                <a:solidFill>
                  <a:schemeClr val="tx1">
                    <a:lumMod val="65000"/>
                    <a:lumOff val="35000"/>
                  </a:schemeClr>
                </a:solidFill>
              </a:rPr>
              <a:t>Market Power</a:t>
            </a:r>
          </a:p>
          <a:p>
            <a:r>
              <a:rPr lang="en-US" dirty="0">
                <a:solidFill>
                  <a:schemeClr val="tx1">
                    <a:lumMod val="65000"/>
                    <a:lumOff val="35000"/>
                  </a:schemeClr>
                </a:solidFill>
              </a:rPr>
              <a:t>Broadband as public good </a:t>
            </a:r>
          </a:p>
          <a:p>
            <a:r>
              <a:rPr lang="en-US" dirty="0">
                <a:solidFill>
                  <a:schemeClr val="tx1">
                    <a:lumMod val="65000"/>
                    <a:lumOff val="35000"/>
                  </a:schemeClr>
                </a:solidFill>
              </a:rPr>
              <a:t>Summary and Conclusions</a:t>
            </a:r>
          </a:p>
        </p:txBody>
      </p:sp>
      <p:sp>
        <p:nvSpPr>
          <p:cNvPr id="4" name="Slide Number Placeholder 3"/>
          <p:cNvSpPr>
            <a:spLocks noGrp="1"/>
          </p:cNvSpPr>
          <p:nvPr>
            <p:ph type="sldNum" sz="quarter" idx="12"/>
          </p:nvPr>
        </p:nvSpPr>
        <p:spPr>
          <a:xfrm>
            <a:off x="3505200" y="6170510"/>
            <a:ext cx="2133600" cy="365125"/>
          </a:xfrm>
        </p:spPr>
        <p:txBody>
          <a:bodyPr/>
          <a:lstStyle/>
          <a:p>
            <a:pPr algn="ctr"/>
            <a:fld id="{A6192673-8701-004B-BC5B-AB8100A5B86F}" type="slidenum">
              <a:rPr lang="en-US" smtClean="0"/>
              <a:pPr algn="ctr"/>
              <a:t>3</a:t>
            </a:fld>
            <a:endParaRPr lang="en-US" dirty="0"/>
          </a:p>
        </p:txBody>
      </p:sp>
    </p:spTree>
    <p:extLst>
      <p:ext uri="{BB962C8B-B14F-4D97-AF65-F5344CB8AC3E}">
        <p14:creationId xmlns:p14="http://schemas.microsoft.com/office/powerpoint/2010/main" val="1846594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593EA-B0B0-4891-9CD7-1FF2618A1831}"/>
              </a:ext>
            </a:extLst>
          </p:cNvPr>
          <p:cNvSpPr>
            <a:spLocks noGrp="1"/>
          </p:cNvSpPr>
          <p:nvPr>
            <p:ph type="title"/>
          </p:nvPr>
        </p:nvSpPr>
        <p:spPr/>
        <p:txBody>
          <a:bodyPr/>
          <a:lstStyle/>
          <a:p>
            <a:r>
              <a:rPr lang="en-US" dirty="0">
                <a:solidFill>
                  <a:schemeClr val="accent1"/>
                </a:solidFill>
              </a:rPr>
              <a:t>Tennessee Broadband Affordability</a:t>
            </a:r>
          </a:p>
        </p:txBody>
      </p:sp>
      <p:sp>
        <p:nvSpPr>
          <p:cNvPr id="4" name="Slide Number Placeholder 3">
            <a:extLst>
              <a:ext uri="{FF2B5EF4-FFF2-40B4-BE49-F238E27FC236}">
                <a16:creationId xmlns:a16="http://schemas.microsoft.com/office/drawing/2014/main" id="{7E1AD578-ECF2-464F-AF1B-D40F709786E6}"/>
              </a:ext>
            </a:extLst>
          </p:cNvPr>
          <p:cNvSpPr>
            <a:spLocks noGrp="1"/>
          </p:cNvSpPr>
          <p:nvPr>
            <p:ph type="sldNum" sz="quarter" idx="12"/>
          </p:nvPr>
        </p:nvSpPr>
        <p:spPr/>
        <p:txBody>
          <a:bodyPr/>
          <a:lstStyle/>
          <a:p>
            <a:fld id="{A6192673-8701-004B-BC5B-AB8100A5B86F}" type="slidenum">
              <a:rPr lang="en-US" smtClean="0"/>
              <a:pPr/>
              <a:t>30</a:t>
            </a:fld>
            <a:endParaRPr lang="en-US" dirty="0"/>
          </a:p>
        </p:txBody>
      </p:sp>
      <p:pic>
        <p:nvPicPr>
          <p:cNvPr id="13" name="Content Placeholder 12" descr="A picture containing chart&#10;&#10;Description automatically generated">
            <a:extLst>
              <a:ext uri="{FF2B5EF4-FFF2-40B4-BE49-F238E27FC236}">
                <a16:creationId xmlns:a16="http://schemas.microsoft.com/office/drawing/2014/main" id="{6F2281DD-9F3A-4344-9409-16A05958782C}"/>
              </a:ext>
            </a:extLst>
          </p:cNvPr>
          <p:cNvPicPr>
            <a:picLocks noGrp="1" noChangeAspect="1"/>
          </p:cNvPicPr>
          <p:nvPr>
            <p:ph idx="1"/>
          </p:nvPr>
        </p:nvPicPr>
        <p:blipFill>
          <a:blip r:embed="rId2"/>
          <a:stretch>
            <a:fillRect/>
          </a:stretch>
        </p:blipFill>
        <p:spPr>
          <a:xfrm>
            <a:off x="32545" y="1417638"/>
            <a:ext cx="9078909" cy="3826399"/>
          </a:xfrm>
        </p:spPr>
      </p:pic>
      <p:sp>
        <p:nvSpPr>
          <p:cNvPr id="3" name="TextBox 2">
            <a:extLst>
              <a:ext uri="{FF2B5EF4-FFF2-40B4-BE49-F238E27FC236}">
                <a16:creationId xmlns:a16="http://schemas.microsoft.com/office/drawing/2014/main" id="{8F2490E0-E3C1-435C-806F-995CE85A44B1}"/>
              </a:ext>
            </a:extLst>
          </p:cNvPr>
          <p:cNvSpPr txBox="1"/>
          <p:nvPr/>
        </p:nvSpPr>
        <p:spPr>
          <a:xfrm>
            <a:off x="520118" y="3946485"/>
            <a:ext cx="5320559" cy="2031325"/>
          </a:xfrm>
          <a:prstGeom prst="rect">
            <a:avLst/>
          </a:prstGeom>
          <a:noFill/>
        </p:spPr>
        <p:txBody>
          <a:bodyPr wrap="none" rtlCol="0">
            <a:spAutoFit/>
          </a:bodyPr>
          <a:lstStyle/>
          <a:p>
            <a:pPr marL="285750" indent="-285750">
              <a:buFont typeface="Arial" panose="020B0604020202020204" pitchFamily="34" charset="0"/>
              <a:buChar char="•"/>
            </a:pPr>
            <a:r>
              <a:rPr lang="en-US" dirty="0"/>
              <a:t>2% of Median Household Income</a:t>
            </a:r>
          </a:p>
          <a:p>
            <a:pPr marL="285750" indent="-285750">
              <a:buFont typeface="Arial" panose="020B0604020202020204" pitchFamily="34" charset="0"/>
              <a:buChar char="•"/>
            </a:pPr>
            <a:r>
              <a:rPr lang="en-US" dirty="0"/>
              <a:t>High economic burden for underserved populations</a:t>
            </a:r>
          </a:p>
          <a:p>
            <a:pPr marL="285750" indent="-285750">
              <a:buFont typeface="Arial" panose="020B0604020202020204" pitchFamily="34" charset="0"/>
              <a:buChar char="•"/>
            </a:pPr>
            <a:r>
              <a:rPr lang="en-US" dirty="0"/>
              <a:t>Decreases broadband access and equity</a:t>
            </a:r>
          </a:p>
          <a:p>
            <a:pPr marL="285750" indent="-285750">
              <a:buFont typeface="Arial" panose="020B0604020202020204" pitchFamily="34" charset="0"/>
              <a:buChar char="•"/>
            </a:pPr>
            <a:r>
              <a:rPr lang="en-US" dirty="0"/>
              <a:t>Provide limited broadband at an affordable rate</a:t>
            </a:r>
          </a:p>
          <a:p>
            <a:r>
              <a:rPr lang="en-US" dirty="0"/>
              <a:t>      Ex: 10GB data limit on broadband for $10/month?</a:t>
            </a:r>
          </a:p>
          <a:p>
            <a:endParaRPr lang="en-US" dirty="0"/>
          </a:p>
          <a:p>
            <a:endParaRPr lang="en-US" dirty="0"/>
          </a:p>
        </p:txBody>
      </p:sp>
    </p:spTree>
    <p:extLst>
      <p:ext uri="{BB962C8B-B14F-4D97-AF65-F5344CB8AC3E}">
        <p14:creationId xmlns:p14="http://schemas.microsoft.com/office/powerpoint/2010/main" val="1947751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D19E-A11E-4B0F-8E2D-5BB3DF5C01A3}"/>
              </a:ext>
            </a:extLst>
          </p:cNvPr>
          <p:cNvSpPr>
            <a:spLocks noGrp="1"/>
          </p:cNvSpPr>
          <p:nvPr>
            <p:ph type="title"/>
          </p:nvPr>
        </p:nvSpPr>
        <p:spPr/>
        <p:txBody>
          <a:bodyPr>
            <a:noAutofit/>
          </a:bodyPr>
          <a:lstStyle/>
          <a:p>
            <a:r>
              <a:rPr lang="en-US" sz="3200" dirty="0">
                <a:solidFill>
                  <a:schemeClr val="accent1"/>
                </a:solidFill>
              </a:rPr>
              <a:t>Broadband – Exclusive and Rival</a:t>
            </a:r>
          </a:p>
        </p:txBody>
      </p:sp>
      <p:sp>
        <p:nvSpPr>
          <p:cNvPr id="3" name="Content Placeholder 2">
            <a:extLst>
              <a:ext uri="{FF2B5EF4-FFF2-40B4-BE49-F238E27FC236}">
                <a16:creationId xmlns:a16="http://schemas.microsoft.com/office/drawing/2014/main" id="{6F415797-CD39-4526-A22C-9488A60FB8FF}"/>
              </a:ext>
            </a:extLst>
          </p:cNvPr>
          <p:cNvSpPr>
            <a:spLocks noGrp="1"/>
          </p:cNvSpPr>
          <p:nvPr>
            <p:ph idx="1"/>
          </p:nvPr>
        </p:nvSpPr>
        <p:spPr>
          <a:xfrm>
            <a:off x="457200" y="1440708"/>
            <a:ext cx="8229600" cy="4525963"/>
          </a:xfrm>
        </p:spPr>
        <p:txBody>
          <a:bodyPr>
            <a:normAutofit/>
          </a:bodyPr>
          <a:lstStyle/>
          <a:p>
            <a:endParaRPr lang="en-US" dirty="0"/>
          </a:p>
          <a:p>
            <a:endParaRPr lang="en-US" dirty="0"/>
          </a:p>
          <a:p>
            <a:endParaRPr lang="en-US" dirty="0"/>
          </a:p>
          <a:p>
            <a:endParaRPr lang="en-US" dirty="0"/>
          </a:p>
          <a:p>
            <a:endParaRPr lang="en-US" sz="2400" dirty="0"/>
          </a:p>
          <a:p>
            <a:r>
              <a:rPr lang="en-US" sz="2400" dirty="0"/>
              <a:t>Non-exclusive: Not exclude individuals from access </a:t>
            </a:r>
          </a:p>
          <a:p>
            <a:r>
              <a:rPr lang="en-US" sz="2400" dirty="0"/>
              <a:t>Non-rival: Access of good by one individual does not reduce availability to others</a:t>
            </a:r>
          </a:p>
          <a:p>
            <a:r>
              <a:rPr lang="en-US" sz="2400" dirty="0"/>
              <a:t>Internet as a public good </a:t>
            </a:r>
          </a:p>
        </p:txBody>
      </p:sp>
      <p:sp>
        <p:nvSpPr>
          <p:cNvPr id="4" name="Slide Number Placeholder 3">
            <a:extLst>
              <a:ext uri="{FF2B5EF4-FFF2-40B4-BE49-F238E27FC236}">
                <a16:creationId xmlns:a16="http://schemas.microsoft.com/office/drawing/2014/main" id="{443E8622-9C4E-4E30-B3A8-733A5E6250E8}"/>
              </a:ext>
            </a:extLst>
          </p:cNvPr>
          <p:cNvSpPr>
            <a:spLocks noGrp="1"/>
          </p:cNvSpPr>
          <p:nvPr>
            <p:ph type="sldNum" sz="quarter" idx="12"/>
          </p:nvPr>
        </p:nvSpPr>
        <p:spPr/>
        <p:txBody>
          <a:bodyPr/>
          <a:lstStyle/>
          <a:p>
            <a:fld id="{A6192673-8701-004B-BC5B-AB8100A5B86F}" type="slidenum">
              <a:rPr lang="en-US" smtClean="0"/>
              <a:pPr/>
              <a:t>31</a:t>
            </a:fld>
            <a:endParaRPr lang="en-US" dirty="0"/>
          </a:p>
        </p:txBody>
      </p:sp>
      <p:graphicFrame>
        <p:nvGraphicFramePr>
          <p:cNvPr id="5" name="Table 5">
            <a:extLst>
              <a:ext uri="{FF2B5EF4-FFF2-40B4-BE49-F238E27FC236}">
                <a16:creationId xmlns:a16="http://schemas.microsoft.com/office/drawing/2014/main" id="{2BA88C88-E270-44CC-A0B3-0C8DBB5548DD}"/>
              </a:ext>
            </a:extLst>
          </p:cNvPr>
          <p:cNvGraphicFramePr>
            <a:graphicFrameLocks noGrp="1"/>
          </p:cNvGraphicFramePr>
          <p:nvPr>
            <p:extLst>
              <p:ext uri="{D42A27DB-BD31-4B8C-83A1-F6EECF244321}">
                <p14:modId xmlns:p14="http://schemas.microsoft.com/office/powerpoint/2010/main" val="1234364258"/>
              </p:ext>
            </p:extLst>
          </p:nvPr>
        </p:nvGraphicFramePr>
        <p:xfrm>
          <a:off x="1298961" y="1198698"/>
          <a:ext cx="6096000" cy="3022600"/>
        </p:xfrm>
        <a:graphic>
          <a:graphicData uri="http://schemas.openxmlformats.org/drawingml/2006/table">
            <a:tbl>
              <a:tblPr firstRow="1" bandRow="1">
                <a:tableStyleId>{93296810-A885-4BE3-A3E7-6D5BEEA58F35}</a:tableStyleId>
              </a:tblPr>
              <a:tblGrid>
                <a:gridCol w="2032000">
                  <a:extLst>
                    <a:ext uri="{9D8B030D-6E8A-4147-A177-3AD203B41FA5}">
                      <a16:colId xmlns:a16="http://schemas.microsoft.com/office/drawing/2014/main" val="1355156965"/>
                    </a:ext>
                  </a:extLst>
                </a:gridCol>
                <a:gridCol w="2032000">
                  <a:extLst>
                    <a:ext uri="{9D8B030D-6E8A-4147-A177-3AD203B41FA5}">
                      <a16:colId xmlns:a16="http://schemas.microsoft.com/office/drawing/2014/main" val="4142464780"/>
                    </a:ext>
                  </a:extLst>
                </a:gridCol>
                <a:gridCol w="2032000">
                  <a:extLst>
                    <a:ext uri="{9D8B030D-6E8A-4147-A177-3AD203B41FA5}">
                      <a16:colId xmlns:a16="http://schemas.microsoft.com/office/drawing/2014/main" val="1637915042"/>
                    </a:ext>
                  </a:extLst>
                </a:gridCol>
              </a:tblGrid>
              <a:tr h="370840">
                <a:tc>
                  <a:txBody>
                    <a:bodyPr/>
                    <a:lstStyle/>
                    <a:p>
                      <a:endParaRPr lang="en-US" dirty="0"/>
                    </a:p>
                  </a:txBody>
                  <a:tcPr/>
                </a:tc>
                <a:tc>
                  <a:txBody>
                    <a:bodyPr/>
                    <a:lstStyle/>
                    <a:p>
                      <a:r>
                        <a:rPr lang="en-US" dirty="0"/>
                        <a:t>Exclusive</a:t>
                      </a:r>
                    </a:p>
                  </a:txBody>
                  <a:tcPr/>
                </a:tc>
                <a:tc>
                  <a:txBody>
                    <a:bodyPr/>
                    <a:lstStyle/>
                    <a:p>
                      <a:r>
                        <a:rPr lang="en-US" dirty="0"/>
                        <a:t>Non-exclusive</a:t>
                      </a:r>
                    </a:p>
                  </a:txBody>
                  <a:tcPr/>
                </a:tc>
                <a:extLst>
                  <a:ext uri="{0D108BD9-81ED-4DB2-BD59-A6C34878D82A}">
                    <a16:rowId xmlns:a16="http://schemas.microsoft.com/office/drawing/2014/main" val="3380726889"/>
                  </a:ext>
                </a:extLst>
              </a:tr>
              <a:tr h="370840">
                <a:tc>
                  <a:txBody>
                    <a:bodyPr/>
                    <a:lstStyle/>
                    <a:p>
                      <a:r>
                        <a:rPr lang="en-US" dirty="0"/>
                        <a:t>Rival</a:t>
                      </a:r>
                    </a:p>
                  </a:txBody>
                  <a:tcPr/>
                </a:tc>
                <a:tc>
                  <a:txBody>
                    <a:bodyPr/>
                    <a:lstStyle/>
                    <a:p>
                      <a:r>
                        <a:rPr lang="en-US" dirty="0"/>
                        <a:t>Private goods </a:t>
                      </a:r>
                    </a:p>
                    <a:p>
                      <a:r>
                        <a:rPr lang="en-US" dirty="0"/>
                        <a:t>Ex: food, clothing, car, house</a:t>
                      </a:r>
                    </a:p>
                  </a:txBody>
                  <a:tcPr/>
                </a:tc>
                <a:tc>
                  <a:txBody>
                    <a:bodyPr/>
                    <a:lstStyle/>
                    <a:p>
                      <a:r>
                        <a:rPr lang="en-US" dirty="0"/>
                        <a:t>Common goods</a:t>
                      </a:r>
                    </a:p>
                    <a:p>
                      <a:r>
                        <a:rPr lang="en-US" dirty="0"/>
                        <a:t>Ex: fish in open sea, atmosphere, public waterways, Parks</a:t>
                      </a:r>
                    </a:p>
                  </a:txBody>
                  <a:tcPr/>
                </a:tc>
                <a:extLst>
                  <a:ext uri="{0D108BD9-81ED-4DB2-BD59-A6C34878D82A}">
                    <a16:rowId xmlns:a16="http://schemas.microsoft.com/office/drawing/2014/main" val="3100630371"/>
                  </a:ext>
                </a:extLst>
              </a:tr>
              <a:tr h="370840">
                <a:tc>
                  <a:txBody>
                    <a:bodyPr/>
                    <a:lstStyle/>
                    <a:p>
                      <a:r>
                        <a:rPr lang="en-US" dirty="0"/>
                        <a:t>Non-rival</a:t>
                      </a:r>
                    </a:p>
                  </a:txBody>
                  <a:tcPr/>
                </a:tc>
                <a:tc>
                  <a:txBody>
                    <a:bodyPr/>
                    <a:lstStyle/>
                    <a:p>
                      <a:r>
                        <a:rPr lang="en-US" dirty="0"/>
                        <a:t>Club/Membership, Ex: Cable television, gym/clubs</a:t>
                      </a:r>
                    </a:p>
                  </a:txBody>
                  <a:tcPr/>
                </a:tc>
                <a:tc>
                  <a:txBody>
                    <a:bodyPr/>
                    <a:lstStyle/>
                    <a:p>
                      <a:r>
                        <a:rPr lang="en-US" dirty="0"/>
                        <a:t>Public goods</a:t>
                      </a:r>
                    </a:p>
                    <a:p>
                      <a:r>
                        <a:rPr lang="en-US" dirty="0"/>
                        <a:t>Ex: Law enforcement, Street lighting, Emergency services</a:t>
                      </a:r>
                    </a:p>
                  </a:txBody>
                  <a:tcPr/>
                </a:tc>
                <a:extLst>
                  <a:ext uri="{0D108BD9-81ED-4DB2-BD59-A6C34878D82A}">
                    <a16:rowId xmlns:a16="http://schemas.microsoft.com/office/drawing/2014/main" val="4190292298"/>
                  </a:ext>
                </a:extLst>
              </a:tr>
            </a:tbl>
          </a:graphicData>
        </a:graphic>
      </p:graphicFrame>
    </p:spTree>
    <p:extLst>
      <p:ext uri="{BB962C8B-B14F-4D97-AF65-F5344CB8AC3E}">
        <p14:creationId xmlns:p14="http://schemas.microsoft.com/office/powerpoint/2010/main" val="2541071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10E5-AB79-439F-8FE7-6383A32FF1EF}"/>
              </a:ext>
            </a:extLst>
          </p:cNvPr>
          <p:cNvSpPr>
            <a:spLocks noGrp="1"/>
          </p:cNvSpPr>
          <p:nvPr>
            <p:ph type="title"/>
          </p:nvPr>
        </p:nvSpPr>
        <p:spPr>
          <a:xfrm>
            <a:off x="457200" y="274638"/>
            <a:ext cx="8229600" cy="1143000"/>
          </a:xfrm>
        </p:spPr>
        <p:txBody>
          <a:bodyPr anchor="ctr">
            <a:normAutofit/>
          </a:bodyPr>
          <a:lstStyle/>
          <a:p>
            <a:r>
              <a:rPr lang="en-US" dirty="0">
                <a:solidFill>
                  <a:schemeClr val="accent1"/>
                </a:solidFill>
              </a:rPr>
              <a:t>Emergency Broadband Benefit</a:t>
            </a:r>
          </a:p>
        </p:txBody>
      </p:sp>
      <p:sp>
        <p:nvSpPr>
          <p:cNvPr id="15" name="Content Placeholder 2">
            <a:extLst>
              <a:ext uri="{FF2B5EF4-FFF2-40B4-BE49-F238E27FC236}">
                <a16:creationId xmlns:a16="http://schemas.microsoft.com/office/drawing/2014/main" id="{E87EF260-C08D-4561-86B6-0E4C1F6BED6D}"/>
              </a:ext>
            </a:extLst>
          </p:cNvPr>
          <p:cNvSpPr>
            <a:spLocks noGrp="1"/>
          </p:cNvSpPr>
          <p:nvPr>
            <p:ph sz="half" idx="1"/>
          </p:nvPr>
        </p:nvSpPr>
        <p:spPr>
          <a:xfrm>
            <a:off x="457200" y="1600200"/>
            <a:ext cx="4038600" cy="4525963"/>
          </a:xfrm>
        </p:spPr>
        <p:txBody>
          <a:bodyPr>
            <a:normAutofit fontScale="70000" lnSpcReduction="20000"/>
          </a:bodyPr>
          <a:lstStyle/>
          <a:p>
            <a:r>
              <a:rPr lang="en-US" dirty="0"/>
              <a:t>Temporary benefit of $50 - $75 per month</a:t>
            </a:r>
          </a:p>
          <a:p>
            <a:r>
              <a:rPr lang="en-US" dirty="0"/>
              <a:t>One-time discount of up to $100 for device</a:t>
            </a:r>
          </a:p>
          <a:p>
            <a:r>
              <a:rPr lang="en-US" dirty="0"/>
              <a:t>Eligibility:</a:t>
            </a:r>
          </a:p>
          <a:p>
            <a:pPr lvl="1"/>
            <a:r>
              <a:rPr lang="en-US" dirty="0"/>
              <a:t>135% of Federal poverty</a:t>
            </a:r>
          </a:p>
          <a:p>
            <a:pPr lvl="1"/>
            <a:r>
              <a:rPr lang="en-US" dirty="0"/>
              <a:t>SNAP</a:t>
            </a:r>
          </a:p>
          <a:p>
            <a:pPr lvl="1"/>
            <a:r>
              <a:rPr lang="en-US" dirty="0"/>
              <a:t>Medicaid</a:t>
            </a:r>
          </a:p>
          <a:p>
            <a:pPr lvl="1"/>
            <a:r>
              <a:rPr lang="en-US" dirty="0"/>
              <a:t>Lifeline</a:t>
            </a:r>
          </a:p>
          <a:p>
            <a:pPr lvl="1"/>
            <a:r>
              <a:rPr lang="en-US" dirty="0"/>
              <a:t>Supplemental Security Income</a:t>
            </a:r>
          </a:p>
          <a:p>
            <a:pPr lvl="1"/>
            <a:r>
              <a:rPr lang="en-US" dirty="0"/>
              <a:t>Federal Public Housing Assistance</a:t>
            </a:r>
          </a:p>
          <a:p>
            <a:pPr lvl="1"/>
            <a:r>
              <a:rPr lang="en-US" dirty="0"/>
              <a:t>Veterans Pension</a:t>
            </a:r>
          </a:p>
          <a:p>
            <a:pPr lvl="1"/>
            <a:r>
              <a:rPr lang="en-US" dirty="0"/>
              <a:t>Survival Benefit or tribal program</a:t>
            </a:r>
          </a:p>
          <a:p>
            <a:pPr lvl="1"/>
            <a:r>
              <a:rPr lang="en-US" dirty="0"/>
              <a:t>Reduced lunch or free lunch at school</a:t>
            </a:r>
          </a:p>
        </p:txBody>
      </p:sp>
      <p:sp>
        <p:nvSpPr>
          <p:cNvPr id="4" name="Slide Number Placeholder 3">
            <a:extLst>
              <a:ext uri="{FF2B5EF4-FFF2-40B4-BE49-F238E27FC236}">
                <a16:creationId xmlns:a16="http://schemas.microsoft.com/office/drawing/2014/main" id="{FE3BB870-67BC-4018-9805-3144DD971DD5}"/>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A6192673-8701-004B-BC5B-AB8100A5B86F}" type="slidenum">
              <a:rPr lang="en-US" smtClean="0"/>
              <a:pPr>
                <a:spcAft>
                  <a:spcPts val="600"/>
                </a:spcAft>
              </a:pPr>
              <a:t>32</a:t>
            </a:fld>
            <a:endParaRPr lang="en-US"/>
          </a:p>
        </p:txBody>
      </p:sp>
      <p:pic>
        <p:nvPicPr>
          <p:cNvPr id="18" name="Picture 17">
            <a:extLst>
              <a:ext uri="{FF2B5EF4-FFF2-40B4-BE49-F238E27FC236}">
                <a16:creationId xmlns:a16="http://schemas.microsoft.com/office/drawing/2014/main" id="{D443816B-F226-42F4-AAFF-DF672AB1DA06}"/>
              </a:ext>
            </a:extLst>
          </p:cNvPr>
          <p:cNvPicPr>
            <a:picLocks noChangeAspect="1"/>
          </p:cNvPicPr>
          <p:nvPr/>
        </p:nvPicPr>
        <p:blipFill>
          <a:blip r:embed="rId2"/>
          <a:stretch>
            <a:fillRect/>
          </a:stretch>
        </p:blipFill>
        <p:spPr>
          <a:xfrm>
            <a:off x="4788929" y="1177650"/>
            <a:ext cx="3801397" cy="4650194"/>
          </a:xfrm>
          <a:prstGeom prst="rect">
            <a:avLst/>
          </a:prstGeom>
        </p:spPr>
      </p:pic>
    </p:spTree>
    <p:extLst>
      <p:ext uri="{BB962C8B-B14F-4D97-AF65-F5344CB8AC3E}">
        <p14:creationId xmlns:p14="http://schemas.microsoft.com/office/powerpoint/2010/main" val="62888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6404C88-4131-4F35-8C28-090F2E6689F5}"/>
              </a:ext>
            </a:extLst>
          </p:cNvPr>
          <p:cNvSpPr>
            <a:spLocks noGrp="1"/>
          </p:cNvSpPr>
          <p:nvPr>
            <p:ph type="title"/>
          </p:nvPr>
        </p:nvSpPr>
        <p:spPr>
          <a:xfrm>
            <a:off x="457200" y="274638"/>
            <a:ext cx="8229600" cy="1143000"/>
          </a:xfrm>
        </p:spPr>
        <p:txBody>
          <a:bodyPr/>
          <a:lstStyle/>
          <a:p>
            <a:r>
              <a:rPr lang="en-US" dirty="0">
                <a:solidFill>
                  <a:schemeClr val="accent1"/>
                </a:solidFill>
              </a:rPr>
              <a:t>Summary and Conclusions</a:t>
            </a:r>
          </a:p>
        </p:txBody>
      </p:sp>
      <p:sp>
        <p:nvSpPr>
          <p:cNvPr id="12" name="Content Placeholder 2">
            <a:extLst>
              <a:ext uri="{FF2B5EF4-FFF2-40B4-BE49-F238E27FC236}">
                <a16:creationId xmlns:a16="http://schemas.microsoft.com/office/drawing/2014/main" id="{8F2D9DEB-639E-4B1C-A538-C342D8F24A22}"/>
              </a:ext>
            </a:extLst>
          </p:cNvPr>
          <p:cNvSpPr>
            <a:spLocks noGrp="1"/>
          </p:cNvSpPr>
          <p:nvPr>
            <p:ph idx="1"/>
          </p:nvPr>
        </p:nvSpPr>
        <p:spPr>
          <a:xfrm>
            <a:off x="457200" y="1417638"/>
            <a:ext cx="8229600" cy="4525963"/>
          </a:xfrm>
        </p:spPr>
        <p:txBody>
          <a:bodyPr>
            <a:normAutofit fontScale="92500" lnSpcReduction="20000"/>
          </a:bodyPr>
          <a:lstStyle/>
          <a:p>
            <a:r>
              <a:rPr lang="en-US" dirty="0"/>
              <a:t>COVID-19 pandemic highlighted consequences of digital divide</a:t>
            </a:r>
          </a:p>
          <a:p>
            <a:r>
              <a:rPr lang="en-US" dirty="0"/>
              <a:t>Demand-side management – incentives, subsidies and vouchers for consumers</a:t>
            </a:r>
          </a:p>
          <a:p>
            <a:r>
              <a:rPr lang="en-US" dirty="0"/>
              <a:t>More than one ISP in each community may improve access and lower pricing that is affordable</a:t>
            </a:r>
          </a:p>
          <a:p>
            <a:r>
              <a:rPr lang="en-US" dirty="0"/>
              <a:t>Treat internet as a public good to improve access and adoption</a:t>
            </a:r>
          </a:p>
          <a:p>
            <a:r>
              <a:rPr lang="en-US" dirty="0"/>
              <a:t>Trade improves welfare for all parties!</a:t>
            </a:r>
          </a:p>
        </p:txBody>
      </p:sp>
      <p:sp>
        <p:nvSpPr>
          <p:cNvPr id="5" name="Slide Number Placeholder 4">
            <a:extLst>
              <a:ext uri="{FF2B5EF4-FFF2-40B4-BE49-F238E27FC236}">
                <a16:creationId xmlns:a16="http://schemas.microsoft.com/office/drawing/2014/main" id="{B61B9C1D-059E-44D6-9EAC-8E508C13D6EB}"/>
              </a:ext>
            </a:extLst>
          </p:cNvPr>
          <p:cNvSpPr>
            <a:spLocks noGrp="1"/>
          </p:cNvSpPr>
          <p:nvPr>
            <p:ph type="sldNum" sz="quarter" idx="12"/>
          </p:nvPr>
        </p:nvSpPr>
        <p:spPr>
          <a:xfrm>
            <a:off x="3280161" y="6308725"/>
            <a:ext cx="2133600" cy="365125"/>
          </a:xfrm>
        </p:spPr>
        <p:txBody>
          <a:bodyPr anchor="ctr">
            <a:normAutofit/>
          </a:bodyPr>
          <a:lstStyle/>
          <a:p>
            <a:pPr>
              <a:spcAft>
                <a:spcPts val="600"/>
              </a:spcAft>
            </a:pPr>
            <a:fld id="{A6192673-8701-004B-BC5B-AB8100A5B86F}" type="slidenum">
              <a:rPr lang="en-US" smtClean="0"/>
              <a:pPr>
                <a:spcAft>
                  <a:spcPts val="600"/>
                </a:spcAft>
              </a:pPr>
              <a:t>33</a:t>
            </a:fld>
            <a:endParaRPr lang="en-US"/>
          </a:p>
        </p:txBody>
      </p:sp>
    </p:spTree>
    <p:extLst>
      <p:ext uri="{BB962C8B-B14F-4D97-AF65-F5344CB8AC3E}">
        <p14:creationId xmlns:p14="http://schemas.microsoft.com/office/powerpoint/2010/main" val="1684779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References</a:t>
            </a:r>
          </a:p>
        </p:txBody>
      </p:sp>
      <p:sp>
        <p:nvSpPr>
          <p:cNvPr id="3" name="Content Placeholder 2"/>
          <p:cNvSpPr>
            <a:spLocks noGrp="1"/>
          </p:cNvSpPr>
          <p:nvPr>
            <p:ph idx="1"/>
          </p:nvPr>
        </p:nvSpPr>
        <p:spPr>
          <a:xfrm>
            <a:off x="457200" y="1417638"/>
            <a:ext cx="8229600" cy="4525963"/>
          </a:xfrm>
        </p:spPr>
        <p:txBody>
          <a:bodyPr>
            <a:normAutofit lnSpcReduction="10000"/>
          </a:bodyPr>
          <a:lstStyle/>
          <a:p>
            <a:r>
              <a:rPr lang="en-US" dirty="0">
                <a:hlinkClick r:id="rId2"/>
              </a:rPr>
              <a:t>Digital Divide Index – Purdue University</a:t>
            </a:r>
            <a:endParaRPr lang="en-US" dirty="0"/>
          </a:p>
          <a:p>
            <a:r>
              <a:rPr lang="en-US" dirty="0">
                <a:hlinkClick r:id="rId3"/>
              </a:rPr>
              <a:t>Broadband Now – Internet access in Tennessee</a:t>
            </a:r>
            <a:endParaRPr lang="en-US" dirty="0"/>
          </a:p>
          <a:p>
            <a:r>
              <a:rPr lang="en-US" dirty="0">
                <a:hlinkClick r:id="rId4"/>
              </a:rPr>
              <a:t>Community Networks </a:t>
            </a:r>
            <a:endParaRPr lang="en-US" dirty="0"/>
          </a:p>
          <a:p>
            <a:r>
              <a:rPr lang="en-US" dirty="0">
                <a:hlinkClick r:id="rId5"/>
              </a:rPr>
              <a:t>Disconnected – The Federal Reserve Bank of Kansas City</a:t>
            </a:r>
            <a:endParaRPr lang="en-US" dirty="0"/>
          </a:p>
          <a:p>
            <a:r>
              <a:rPr lang="en-US" dirty="0">
                <a:hlinkClick r:id="rId6"/>
              </a:rPr>
              <a:t>https://georgia4h.org/programs/focus-areas/agriculture-stem/science-technology-engineering-math/digital-ambassadors/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6192673-8701-004B-BC5B-AB8100A5B86F}" type="slidenum">
              <a:rPr lang="en-US" smtClean="0"/>
              <a:t>34</a:t>
            </a:fld>
            <a:endParaRPr lang="en-US"/>
          </a:p>
        </p:txBody>
      </p:sp>
    </p:spTree>
    <p:extLst>
      <p:ext uri="{BB962C8B-B14F-4D97-AF65-F5344CB8AC3E}">
        <p14:creationId xmlns:p14="http://schemas.microsoft.com/office/powerpoint/2010/main" val="3279498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Questions?</a:t>
            </a:r>
          </a:p>
        </p:txBody>
      </p:sp>
      <p:sp>
        <p:nvSpPr>
          <p:cNvPr id="3" name="Content Placeholder 2"/>
          <p:cNvSpPr>
            <a:spLocks noGrp="1"/>
          </p:cNvSpPr>
          <p:nvPr>
            <p:ph idx="1"/>
          </p:nvPr>
        </p:nvSpPr>
        <p:spPr>
          <a:xfrm>
            <a:off x="457199" y="1600200"/>
            <a:ext cx="7576457" cy="4525963"/>
          </a:xfrm>
        </p:spPr>
        <p:txBody>
          <a:bodyPr>
            <a:normAutofit/>
          </a:bodyPr>
          <a:lstStyle/>
          <a:p>
            <a:pPr marL="0" lvl="0" indent="0" defTabSz="914400" eaLnBrk="0" fontAlgn="base" hangingPunct="0">
              <a:spcBef>
                <a:spcPct val="0"/>
              </a:spcBef>
              <a:spcAft>
                <a:spcPct val="0"/>
              </a:spcAft>
              <a:buNone/>
            </a:pPr>
            <a:r>
              <a:rPr lang="en-US" altLang="en-US" sz="2000" dirty="0">
                <a:solidFill>
                  <a:srgbClr val="FF8300"/>
                </a:solidFill>
                <a:latin typeface="Calibri" panose="020F0502020204030204" pitchFamily="34" charset="0"/>
                <a:cs typeface="Times New Roman" panose="02020603050405020304" pitchFamily="18" charset="0"/>
              </a:rPr>
              <a:t>Sreedhar Upendram, Ph.D. </a:t>
            </a:r>
            <a:endParaRPr lang="en-US" altLang="en-US" sz="2000" dirty="0"/>
          </a:p>
          <a:p>
            <a:pPr marL="0" lvl="0" indent="0" defTabSz="914400" eaLnBrk="0" fontAlgn="base" hangingPunct="0">
              <a:spcBef>
                <a:spcPct val="0"/>
              </a:spcBef>
              <a:spcAft>
                <a:spcPct val="0"/>
              </a:spcAft>
              <a:buNone/>
            </a:pPr>
            <a:r>
              <a:rPr lang="en-US" altLang="en-US" sz="2000" dirty="0">
                <a:solidFill>
                  <a:srgbClr val="676767"/>
                </a:solidFill>
                <a:latin typeface="Calibri" panose="020F0502020204030204" pitchFamily="34" charset="0"/>
                <a:cs typeface="Times New Roman" panose="02020603050405020304" pitchFamily="18" charset="0"/>
              </a:rPr>
              <a:t>Assistant Professor</a:t>
            </a:r>
            <a:endParaRPr lang="en-US" altLang="en-US" sz="2000" dirty="0"/>
          </a:p>
          <a:p>
            <a:pPr marL="0" lvl="0" indent="0" defTabSz="914400" eaLnBrk="0" fontAlgn="base" hangingPunct="0">
              <a:spcBef>
                <a:spcPct val="0"/>
              </a:spcBef>
              <a:spcAft>
                <a:spcPct val="0"/>
              </a:spcAft>
              <a:buNone/>
            </a:pPr>
            <a:r>
              <a:rPr lang="en-US" altLang="en-US" sz="2000" dirty="0">
                <a:solidFill>
                  <a:srgbClr val="FF8300"/>
                </a:solidFill>
                <a:latin typeface="Calibri" panose="020F0502020204030204" pitchFamily="34" charset="0"/>
                <a:cs typeface="Times New Roman" panose="02020603050405020304" pitchFamily="18" charset="0"/>
              </a:rPr>
              <a:t>Department of Agricultural and Resource Economics</a:t>
            </a:r>
            <a:endParaRPr lang="en-US" altLang="en-US" sz="2000" dirty="0"/>
          </a:p>
          <a:p>
            <a:pPr marL="0" lvl="0" indent="0" defTabSz="914400" eaLnBrk="0" fontAlgn="base" hangingPunct="0">
              <a:spcBef>
                <a:spcPct val="0"/>
              </a:spcBef>
              <a:spcAft>
                <a:spcPct val="0"/>
              </a:spcAft>
              <a:buNone/>
            </a:pPr>
            <a:r>
              <a:rPr lang="en-US" altLang="en-US" sz="2000" dirty="0">
                <a:solidFill>
                  <a:srgbClr val="676767"/>
                </a:solidFill>
                <a:latin typeface="Calibri" panose="020F0502020204030204" pitchFamily="34" charset="0"/>
                <a:cs typeface="Times New Roman" panose="02020603050405020304" pitchFamily="18" charset="0"/>
              </a:rPr>
              <a:t>227C Morgan Hall, 2621 Morgan Circle</a:t>
            </a:r>
            <a:endParaRPr lang="en-US" altLang="en-US" sz="2000" dirty="0"/>
          </a:p>
          <a:p>
            <a:pPr marL="0" lvl="0" indent="0" defTabSz="914400" eaLnBrk="0" fontAlgn="base" hangingPunct="0">
              <a:spcBef>
                <a:spcPct val="0"/>
              </a:spcBef>
              <a:spcAft>
                <a:spcPct val="0"/>
              </a:spcAft>
              <a:buNone/>
            </a:pPr>
            <a:r>
              <a:rPr lang="en-US" altLang="en-US" sz="2000" dirty="0">
                <a:solidFill>
                  <a:srgbClr val="676767"/>
                </a:solidFill>
                <a:latin typeface="Calibri" panose="020F0502020204030204" pitchFamily="34" charset="0"/>
                <a:cs typeface="Times New Roman" panose="02020603050405020304" pitchFamily="18" charset="0"/>
              </a:rPr>
              <a:t>Knoxville, TN 37996-4518</a:t>
            </a:r>
            <a:endParaRPr lang="en-US" altLang="en-US" sz="2000" dirty="0"/>
          </a:p>
          <a:p>
            <a:pPr marL="0" lvl="0" indent="0" defTabSz="914400" eaLnBrk="0" fontAlgn="base" hangingPunct="0">
              <a:spcBef>
                <a:spcPct val="0"/>
              </a:spcBef>
              <a:spcAft>
                <a:spcPct val="0"/>
              </a:spcAft>
              <a:buNone/>
            </a:pPr>
            <a:r>
              <a:rPr lang="en-US" altLang="en-US" sz="2000" dirty="0">
                <a:solidFill>
                  <a:srgbClr val="676767"/>
                </a:solidFill>
                <a:latin typeface="Calibri" panose="020F0502020204030204" pitchFamily="34" charset="0"/>
                <a:cs typeface="Times New Roman" panose="02020603050405020304" pitchFamily="18" charset="0"/>
              </a:rPr>
              <a:t> </a:t>
            </a:r>
            <a:endParaRPr lang="en-US" altLang="en-US" sz="2000" dirty="0"/>
          </a:p>
          <a:p>
            <a:pPr marL="0" lvl="0" indent="0" defTabSz="914400" eaLnBrk="0" fontAlgn="base" hangingPunct="0">
              <a:spcBef>
                <a:spcPct val="0"/>
              </a:spcBef>
              <a:spcAft>
                <a:spcPct val="0"/>
              </a:spcAft>
              <a:buNone/>
            </a:pPr>
            <a:r>
              <a:rPr lang="en-US" altLang="en-US" sz="2000" dirty="0">
                <a:solidFill>
                  <a:srgbClr val="676767"/>
                </a:solidFill>
                <a:latin typeface="Calibri" panose="020F0502020204030204" pitchFamily="34" charset="0"/>
                <a:cs typeface="Times New Roman" panose="02020603050405020304" pitchFamily="18" charset="0"/>
              </a:rPr>
              <a:t>865-974-7410 Office</a:t>
            </a:r>
            <a:endParaRPr lang="en-US" altLang="en-US" sz="2000" dirty="0"/>
          </a:p>
          <a:p>
            <a:pPr marL="0" lvl="0" indent="0" defTabSz="914400" eaLnBrk="0" fontAlgn="base" hangingPunct="0">
              <a:spcBef>
                <a:spcPct val="0"/>
              </a:spcBef>
              <a:spcAft>
                <a:spcPct val="0"/>
              </a:spcAft>
              <a:buNone/>
            </a:pPr>
            <a:r>
              <a:rPr lang="en-US" altLang="en-US" sz="2000" dirty="0">
                <a:solidFill>
                  <a:srgbClr val="333D47"/>
                </a:solidFill>
                <a:latin typeface="Calibri" panose="020F0502020204030204" pitchFamily="34" charset="0"/>
                <a:cs typeface="Times New Roman" panose="02020603050405020304" pitchFamily="18" charset="0"/>
                <a:hlinkClick r:id="rId3"/>
              </a:rPr>
              <a:t>supendra@utk.edu</a:t>
            </a:r>
            <a:r>
              <a:rPr lang="en-US" altLang="en-US" sz="2000" dirty="0">
                <a:solidFill>
                  <a:srgbClr val="676767"/>
                </a:solidFill>
                <a:latin typeface="Calibri" panose="020F0502020204030204" pitchFamily="34" charset="0"/>
                <a:cs typeface="Times New Roman" panose="02020603050405020304" pitchFamily="18" charset="0"/>
              </a:rPr>
              <a:t> </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
        <p:nvSpPr>
          <p:cNvPr id="5" name="Rectangle 1"/>
          <p:cNvSpPr>
            <a:spLocks noChangeArrowheads="1"/>
          </p:cNvSpPr>
          <p:nvPr/>
        </p:nvSpPr>
        <p:spPr bwMode="auto">
          <a:xfrm>
            <a:off x="0" y="-253915"/>
            <a:ext cx="252953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0" i="0" u="none" strike="noStrike" cap="none" normalizeH="0" baseline="0" dirty="0">
                <a:ln>
                  <a:noFill/>
                </a:ln>
                <a:solidFill>
                  <a:srgbClr val="212121"/>
                </a:solidFill>
                <a:effectLst/>
                <a:latin typeface="Times New Roman" panose="02020603050405020304" pitchFamily="18" charset="0"/>
                <a:cs typeface="Times New Roman" panose="02020603050405020304" pitchFamily="18" charset="0"/>
              </a:rPr>
              <a:t> </a:t>
            </a:r>
            <a:r>
              <a:rPr kumimoji="0" lang="en-US" altLang="en-US" sz="1200" b="0" i="0" u="none" strike="noStrike" cap="none" normalizeH="0" baseline="0" dirty="0">
                <a:ln>
                  <a:noFill/>
                </a:ln>
                <a:solidFill>
                  <a:srgbClr val="212121"/>
                </a:solidFill>
                <a:effectLst/>
                <a:latin typeface="Times New Roman" panose="02020603050405020304" pitchFamily="18" charset="0"/>
                <a:cs typeface="Times New Roman" panose="02020603050405020304" pitchFamily="18" charset="0"/>
              </a:rPr>
              <a:t>                                                               </a:t>
            </a:r>
          </a:p>
        </p:txBody>
      </p:sp>
      <p:sp>
        <p:nvSpPr>
          <p:cNvPr id="6" name="AutoShape 2" descr="https://ag.tennessee.edu/marketing/EmailLogos/UTIA.jpg"/>
          <p:cNvSpPr>
            <a:spLocks noChangeAspect="1" noChangeArrowheads="1"/>
          </p:cNvSpPr>
          <p:nvPr/>
        </p:nvSpPr>
        <p:spPr bwMode="auto">
          <a:xfrm>
            <a:off x="38100" y="479425"/>
            <a:ext cx="2466975" cy="523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045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20564" y="274638"/>
            <a:ext cx="4641534" cy="5644079"/>
          </a:xfrm>
          <a:prstGeom prst="rect">
            <a:avLst/>
          </a:prstGeom>
        </p:spPr>
      </p:pic>
      <p:sp>
        <p:nvSpPr>
          <p:cNvPr id="2" name="Slide Number Placeholder 1"/>
          <p:cNvSpPr>
            <a:spLocks noGrp="1"/>
          </p:cNvSpPr>
          <p:nvPr>
            <p:ph type="sldNum" sz="quarter" idx="12"/>
          </p:nvPr>
        </p:nvSpPr>
        <p:spPr/>
        <p:txBody>
          <a:bodyPr/>
          <a:lstStyle/>
          <a:p>
            <a:fld id="{A6192673-8701-004B-BC5B-AB8100A5B86F}" type="slidenum">
              <a:rPr lang="en-US" smtClean="0"/>
              <a:t>36</a:t>
            </a:fld>
            <a:endParaRPr lang="en-US"/>
          </a:p>
        </p:txBody>
      </p:sp>
    </p:spTree>
    <p:extLst>
      <p:ext uri="{BB962C8B-B14F-4D97-AF65-F5344CB8AC3E}">
        <p14:creationId xmlns:p14="http://schemas.microsoft.com/office/powerpoint/2010/main" val="3396229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Socio-economic data</a:t>
            </a:r>
          </a:p>
        </p:txBody>
      </p:sp>
      <p:graphicFrame>
        <p:nvGraphicFramePr>
          <p:cNvPr id="4" name="Content Placeholder 3"/>
          <p:cNvGraphicFramePr>
            <a:graphicFrameLocks noGrp="1"/>
          </p:cNvGraphicFramePr>
          <p:nvPr>
            <p:ph idx="1"/>
          </p:nvPr>
        </p:nvGraphicFramePr>
        <p:xfrm>
          <a:off x="457199" y="1600200"/>
          <a:ext cx="8060872" cy="2542197"/>
        </p:xfrm>
        <a:graphic>
          <a:graphicData uri="http://schemas.openxmlformats.org/drawingml/2006/table">
            <a:tbl>
              <a:tblPr firstRow="1" bandRow="1">
                <a:tableStyleId>{93296810-A885-4BE3-A3E7-6D5BEEA58F35}</a:tableStyleId>
              </a:tblPr>
              <a:tblGrid>
                <a:gridCol w="2263245">
                  <a:extLst>
                    <a:ext uri="{9D8B030D-6E8A-4147-A177-3AD203B41FA5}">
                      <a16:colId xmlns:a16="http://schemas.microsoft.com/office/drawing/2014/main" val="1549544464"/>
                    </a:ext>
                  </a:extLst>
                </a:gridCol>
                <a:gridCol w="1767191">
                  <a:extLst>
                    <a:ext uri="{9D8B030D-6E8A-4147-A177-3AD203B41FA5}">
                      <a16:colId xmlns:a16="http://schemas.microsoft.com/office/drawing/2014/main" val="1611893129"/>
                    </a:ext>
                  </a:extLst>
                </a:gridCol>
                <a:gridCol w="2015218">
                  <a:extLst>
                    <a:ext uri="{9D8B030D-6E8A-4147-A177-3AD203B41FA5}">
                      <a16:colId xmlns:a16="http://schemas.microsoft.com/office/drawing/2014/main" val="2421286036"/>
                    </a:ext>
                  </a:extLst>
                </a:gridCol>
                <a:gridCol w="2015218">
                  <a:extLst>
                    <a:ext uri="{9D8B030D-6E8A-4147-A177-3AD203B41FA5}">
                      <a16:colId xmlns:a16="http://schemas.microsoft.com/office/drawing/2014/main" val="1846690410"/>
                    </a:ext>
                  </a:extLst>
                </a:gridCol>
              </a:tblGrid>
              <a:tr h="370840">
                <a:tc>
                  <a:txBody>
                    <a:bodyPr/>
                    <a:lstStyle/>
                    <a:p>
                      <a:r>
                        <a:rPr lang="en-US" dirty="0"/>
                        <a:t>Site</a:t>
                      </a:r>
                    </a:p>
                  </a:txBody>
                  <a:tcPr/>
                </a:tc>
                <a:tc>
                  <a:txBody>
                    <a:bodyPr/>
                    <a:lstStyle/>
                    <a:p>
                      <a:r>
                        <a:rPr lang="en-US" dirty="0"/>
                        <a:t>2017 Population</a:t>
                      </a:r>
                    </a:p>
                  </a:txBody>
                  <a:tcPr/>
                </a:tc>
                <a:tc>
                  <a:txBody>
                    <a:bodyPr/>
                    <a:lstStyle/>
                    <a:p>
                      <a:r>
                        <a:rPr lang="en-US" dirty="0"/>
                        <a:t>2017 Poverty rate</a:t>
                      </a:r>
                    </a:p>
                  </a:txBody>
                  <a:tcPr/>
                </a:tc>
                <a:tc>
                  <a:txBody>
                    <a:bodyPr/>
                    <a:lstStyle/>
                    <a:p>
                      <a:r>
                        <a:rPr lang="en-US" dirty="0"/>
                        <a:t>2017 Median Household</a:t>
                      </a:r>
                      <a:r>
                        <a:rPr lang="en-US" baseline="0" dirty="0"/>
                        <a:t> income</a:t>
                      </a:r>
                      <a:endParaRPr lang="en-US" dirty="0"/>
                    </a:p>
                  </a:txBody>
                  <a:tcPr/>
                </a:tc>
                <a:extLst>
                  <a:ext uri="{0D108BD9-81ED-4DB2-BD59-A6C34878D82A}">
                    <a16:rowId xmlns:a16="http://schemas.microsoft.com/office/drawing/2014/main" val="3071271828"/>
                  </a:ext>
                </a:extLst>
              </a:tr>
              <a:tr h="370840">
                <a:tc>
                  <a:txBody>
                    <a:bodyPr/>
                    <a:lstStyle/>
                    <a:p>
                      <a:r>
                        <a:rPr lang="en-US" dirty="0"/>
                        <a:t>Hancock</a:t>
                      </a:r>
                      <a:r>
                        <a:rPr lang="en-US" baseline="0" dirty="0"/>
                        <a:t> County</a:t>
                      </a:r>
                      <a:endParaRPr lang="en-US" dirty="0"/>
                    </a:p>
                  </a:txBody>
                  <a:tcPr/>
                </a:tc>
                <a:tc>
                  <a:txBody>
                    <a:bodyPr/>
                    <a:lstStyle/>
                    <a:p>
                      <a:pPr algn="ctr"/>
                      <a:r>
                        <a:rPr lang="en-US" dirty="0"/>
                        <a:t>6,605</a:t>
                      </a:r>
                    </a:p>
                  </a:txBody>
                  <a:tcPr/>
                </a:tc>
                <a:tc>
                  <a:txBody>
                    <a:bodyPr/>
                    <a:lstStyle/>
                    <a:p>
                      <a:pPr algn="ctr"/>
                      <a:r>
                        <a:rPr lang="en-US" dirty="0"/>
                        <a:t>20.8%</a:t>
                      </a:r>
                    </a:p>
                  </a:txBody>
                  <a:tcPr/>
                </a:tc>
                <a:tc>
                  <a:txBody>
                    <a:bodyPr/>
                    <a:lstStyle/>
                    <a:p>
                      <a:pPr algn="ctr"/>
                      <a:r>
                        <a:rPr lang="en-US" dirty="0"/>
                        <a:t>$31,046</a:t>
                      </a:r>
                    </a:p>
                  </a:txBody>
                  <a:tcPr/>
                </a:tc>
                <a:extLst>
                  <a:ext uri="{0D108BD9-81ED-4DB2-BD59-A6C34878D82A}">
                    <a16:rowId xmlns:a16="http://schemas.microsoft.com/office/drawing/2014/main" val="3307953218"/>
                  </a:ext>
                </a:extLst>
              </a:tr>
              <a:tr h="418757">
                <a:tc>
                  <a:txBody>
                    <a:bodyPr/>
                    <a:lstStyle/>
                    <a:p>
                      <a:r>
                        <a:rPr lang="en-US" dirty="0"/>
                        <a:t>Bledsoe</a:t>
                      </a:r>
                      <a:r>
                        <a:rPr lang="en-US" baseline="0" dirty="0"/>
                        <a:t> County</a:t>
                      </a:r>
                      <a:endParaRPr lang="en-US" dirty="0"/>
                    </a:p>
                  </a:txBody>
                  <a:tcPr/>
                </a:tc>
                <a:tc>
                  <a:txBody>
                    <a:bodyPr/>
                    <a:lstStyle/>
                    <a:p>
                      <a:pPr algn="ctr"/>
                      <a:r>
                        <a:rPr lang="en-US" dirty="0"/>
                        <a:t>14,413</a:t>
                      </a:r>
                    </a:p>
                  </a:txBody>
                  <a:tcPr/>
                </a:tc>
                <a:tc>
                  <a:txBody>
                    <a:bodyPr/>
                    <a:lstStyle/>
                    <a:p>
                      <a:pPr algn="ctr"/>
                      <a:r>
                        <a:rPr lang="en-US" dirty="0"/>
                        <a:t>14.3%</a:t>
                      </a:r>
                    </a:p>
                  </a:txBody>
                  <a:tcPr/>
                </a:tc>
                <a:tc>
                  <a:txBody>
                    <a:bodyPr/>
                    <a:lstStyle/>
                    <a:p>
                      <a:pPr algn="ctr"/>
                      <a:r>
                        <a:rPr lang="en-US" dirty="0"/>
                        <a:t>$42,398</a:t>
                      </a:r>
                    </a:p>
                  </a:txBody>
                  <a:tcPr/>
                </a:tc>
                <a:extLst>
                  <a:ext uri="{0D108BD9-81ED-4DB2-BD59-A6C34878D82A}">
                    <a16:rowId xmlns:a16="http://schemas.microsoft.com/office/drawing/2014/main" val="3905596503"/>
                  </a:ext>
                </a:extLst>
              </a:tr>
              <a:tr h="370840">
                <a:tc>
                  <a:txBody>
                    <a:bodyPr/>
                    <a:lstStyle/>
                    <a:p>
                      <a:r>
                        <a:rPr lang="en-US" dirty="0"/>
                        <a:t>Wayne</a:t>
                      </a:r>
                      <a:r>
                        <a:rPr lang="en-US" baseline="0" dirty="0"/>
                        <a:t> County</a:t>
                      </a:r>
                      <a:endParaRPr lang="en-US" dirty="0"/>
                    </a:p>
                  </a:txBody>
                  <a:tcPr/>
                </a:tc>
                <a:tc>
                  <a:txBody>
                    <a:bodyPr/>
                    <a:lstStyle/>
                    <a:p>
                      <a:pPr algn="ctr"/>
                      <a:r>
                        <a:rPr lang="en-US" dirty="0"/>
                        <a:t>16,713</a:t>
                      </a:r>
                    </a:p>
                  </a:txBody>
                  <a:tcPr/>
                </a:tc>
                <a:tc>
                  <a:txBody>
                    <a:bodyPr/>
                    <a:lstStyle/>
                    <a:p>
                      <a:pPr algn="ctr"/>
                      <a:r>
                        <a:rPr lang="en-US" dirty="0"/>
                        <a:t>16.8%</a:t>
                      </a:r>
                    </a:p>
                  </a:txBody>
                  <a:tcPr/>
                </a:tc>
                <a:tc>
                  <a:txBody>
                    <a:bodyPr/>
                    <a:lstStyle/>
                    <a:p>
                      <a:pPr algn="ctr"/>
                      <a:r>
                        <a:rPr lang="en-US" dirty="0"/>
                        <a:t>$35,951</a:t>
                      </a:r>
                    </a:p>
                  </a:txBody>
                  <a:tcPr/>
                </a:tc>
                <a:extLst>
                  <a:ext uri="{0D108BD9-81ED-4DB2-BD59-A6C34878D82A}">
                    <a16:rowId xmlns:a16="http://schemas.microsoft.com/office/drawing/2014/main" val="1313330725"/>
                  </a:ext>
                </a:extLst>
              </a:tr>
              <a:tr h="370840">
                <a:tc>
                  <a:txBody>
                    <a:bodyPr/>
                    <a:lstStyle/>
                    <a:p>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173433192"/>
                  </a:ext>
                </a:extLst>
              </a:tr>
              <a:tr h="370840">
                <a:tc>
                  <a:txBody>
                    <a:bodyPr/>
                    <a:lstStyle/>
                    <a:p>
                      <a:r>
                        <a:rPr lang="en-US" dirty="0"/>
                        <a:t>Tennessee</a:t>
                      </a:r>
                    </a:p>
                  </a:txBody>
                  <a:tcPr/>
                </a:tc>
                <a:tc>
                  <a:txBody>
                    <a:bodyPr/>
                    <a:lstStyle/>
                    <a:p>
                      <a:pPr algn="ctr"/>
                      <a:r>
                        <a:rPr lang="en-US" dirty="0"/>
                        <a:t>6,597,381</a:t>
                      </a:r>
                    </a:p>
                  </a:txBody>
                  <a:tcPr/>
                </a:tc>
                <a:tc>
                  <a:txBody>
                    <a:bodyPr/>
                    <a:lstStyle/>
                    <a:p>
                      <a:pPr algn="ctr"/>
                      <a:r>
                        <a:rPr lang="en-US" dirty="0"/>
                        <a:t>15.0%</a:t>
                      </a:r>
                    </a:p>
                  </a:txBody>
                  <a:tcPr/>
                </a:tc>
                <a:tc>
                  <a:txBody>
                    <a:bodyPr/>
                    <a:lstStyle/>
                    <a:p>
                      <a:pPr algn="ctr"/>
                      <a:r>
                        <a:rPr lang="en-US" dirty="0"/>
                        <a:t>$53,813</a:t>
                      </a:r>
                    </a:p>
                  </a:txBody>
                  <a:tcPr/>
                </a:tc>
                <a:extLst>
                  <a:ext uri="{0D108BD9-81ED-4DB2-BD59-A6C34878D82A}">
                    <a16:rowId xmlns:a16="http://schemas.microsoft.com/office/drawing/2014/main" val="2430219223"/>
                  </a:ext>
                </a:extLst>
              </a:tr>
            </a:tbl>
          </a:graphicData>
        </a:graphic>
      </p:graphicFrame>
      <p:sp>
        <p:nvSpPr>
          <p:cNvPr id="3" name="TextBox 2"/>
          <p:cNvSpPr txBox="1"/>
          <p:nvPr/>
        </p:nvSpPr>
        <p:spPr>
          <a:xfrm>
            <a:off x="457200" y="4863323"/>
            <a:ext cx="6619120" cy="369332"/>
          </a:xfrm>
          <a:prstGeom prst="rect">
            <a:avLst/>
          </a:prstGeom>
          <a:noFill/>
        </p:spPr>
        <p:txBody>
          <a:bodyPr wrap="none" rtlCol="0">
            <a:spAutoFit/>
          </a:bodyPr>
          <a:lstStyle/>
          <a:p>
            <a:r>
              <a:rPr lang="en-US" dirty="0"/>
              <a:t>Source: 2013-2017 American Community Survey, U.S. Census Bureau</a:t>
            </a:r>
          </a:p>
        </p:txBody>
      </p:sp>
      <p:sp>
        <p:nvSpPr>
          <p:cNvPr id="5" name="Slide Number Placeholder 4"/>
          <p:cNvSpPr>
            <a:spLocks noGrp="1"/>
          </p:cNvSpPr>
          <p:nvPr>
            <p:ph type="sldNum" sz="quarter" idx="12"/>
          </p:nvPr>
        </p:nvSpPr>
        <p:spPr/>
        <p:txBody>
          <a:bodyPr/>
          <a:lstStyle/>
          <a:p>
            <a:fld id="{A6192673-8701-004B-BC5B-AB8100A5B86F}" type="slidenum">
              <a:rPr lang="en-US" smtClean="0"/>
              <a:t>37</a:t>
            </a:fld>
            <a:endParaRPr lang="en-US"/>
          </a:p>
        </p:txBody>
      </p:sp>
    </p:spTree>
    <p:extLst>
      <p:ext uri="{BB962C8B-B14F-4D97-AF65-F5344CB8AC3E}">
        <p14:creationId xmlns:p14="http://schemas.microsoft.com/office/powerpoint/2010/main" val="4008810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1900-2010 Population changes</a:t>
            </a:r>
          </a:p>
        </p:txBody>
      </p:sp>
      <p:pic>
        <p:nvPicPr>
          <p:cNvPr id="5" name="Picture 4"/>
          <p:cNvPicPr>
            <a:picLocks noChangeAspect="1"/>
          </p:cNvPicPr>
          <p:nvPr/>
        </p:nvPicPr>
        <p:blipFill>
          <a:blip r:embed="rId3"/>
          <a:stretch>
            <a:fillRect/>
          </a:stretch>
        </p:blipFill>
        <p:spPr>
          <a:xfrm>
            <a:off x="194734" y="1324412"/>
            <a:ext cx="8949266" cy="2033181"/>
          </a:xfrm>
          <a:prstGeom prst="rect">
            <a:avLst/>
          </a:prstGeom>
        </p:spPr>
      </p:pic>
      <p:graphicFrame>
        <p:nvGraphicFramePr>
          <p:cNvPr id="9" name="Chart 8"/>
          <p:cNvGraphicFramePr>
            <a:graphicFrameLocks/>
          </p:cNvGraphicFramePr>
          <p:nvPr/>
        </p:nvGraphicFramePr>
        <p:xfrm>
          <a:off x="864704" y="3552905"/>
          <a:ext cx="3170289" cy="23922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nvGraphicFramePr>
        <p:xfrm>
          <a:off x="4195559" y="3534572"/>
          <a:ext cx="3079884" cy="2392240"/>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p:txBody>
          <a:bodyPr/>
          <a:lstStyle/>
          <a:p>
            <a:fld id="{A6192673-8701-004B-BC5B-AB8100A5B86F}" type="slidenum">
              <a:rPr lang="en-US" smtClean="0"/>
              <a:t>4</a:t>
            </a:fld>
            <a:endParaRPr lang="en-US"/>
          </a:p>
        </p:txBody>
      </p:sp>
    </p:spTree>
    <p:extLst>
      <p:ext uri="{BB962C8B-B14F-4D97-AF65-F5344CB8AC3E}">
        <p14:creationId xmlns:p14="http://schemas.microsoft.com/office/powerpoint/2010/main" val="172312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Motivation</a:t>
            </a:r>
          </a:p>
        </p:txBody>
      </p:sp>
      <p:sp>
        <p:nvSpPr>
          <p:cNvPr id="3" name="Content Placeholder 2"/>
          <p:cNvSpPr>
            <a:spLocks noGrp="1"/>
          </p:cNvSpPr>
          <p:nvPr>
            <p:ph idx="1"/>
          </p:nvPr>
        </p:nvSpPr>
        <p:spPr/>
        <p:txBody>
          <a:bodyPr>
            <a:normAutofit lnSpcReduction="10000"/>
          </a:bodyPr>
          <a:lstStyle/>
          <a:p>
            <a:r>
              <a:rPr lang="en-US" dirty="0">
                <a:solidFill>
                  <a:schemeClr val="tx1">
                    <a:lumMod val="65000"/>
                    <a:lumOff val="35000"/>
                  </a:schemeClr>
                </a:solidFill>
              </a:rPr>
              <a:t>Anecdotal evidence of families spending time in McDonald’s parking lots to access internet, so that children can complete homework</a:t>
            </a:r>
          </a:p>
          <a:p>
            <a:r>
              <a:rPr lang="en-US" dirty="0">
                <a:solidFill>
                  <a:schemeClr val="tx1">
                    <a:lumMod val="65000"/>
                    <a:lumOff val="35000"/>
                  </a:schemeClr>
                </a:solidFill>
              </a:rPr>
              <a:t>August 2017 Rural Task Force Town Hall Meeting in Maynardville, TN – opinion poll:</a:t>
            </a:r>
          </a:p>
          <a:p>
            <a:pPr lvl="1"/>
            <a:r>
              <a:rPr lang="en-US" dirty="0">
                <a:solidFill>
                  <a:schemeClr val="tx1">
                    <a:lumMod val="65000"/>
                    <a:lumOff val="35000"/>
                  </a:schemeClr>
                </a:solidFill>
              </a:rPr>
              <a:t>Broadband access </a:t>
            </a:r>
          </a:p>
          <a:p>
            <a:pPr lvl="1"/>
            <a:r>
              <a:rPr lang="en-US" dirty="0">
                <a:solidFill>
                  <a:schemeClr val="tx1">
                    <a:lumMod val="65000"/>
                    <a:lumOff val="35000"/>
                  </a:schemeClr>
                </a:solidFill>
              </a:rPr>
              <a:t>Opioid issues </a:t>
            </a:r>
          </a:p>
          <a:p>
            <a:r>
              <a:rPr lang="en-US" dirty="0">
                <a:solidFill>
                  <a:schemeClr val="tx1">
                    <a:lumMod val="65000"/>
                    <a:lumOff val="35000"/>
                  </a:schemeClr>
                </a:solidFill>
              </a:rPr>
              <a:t>Data on broadband access and inputs from Extension agents across Tennessee</a:t>
            </a:r>
            <a:endParaRPr lang="en-US" dirty="0"/>
          </a:p>
        </p:txBody>
      </p:sp>
      <p:sp>
        <p:nvSpPr>
          <p:cNvPr id="4" name="Slide Number Placeholder 3"/>
          <p:cNvSpPr>
            <a:spLocks noGrp="1"/>
          </p:cNvSpPr>
          <p:nvPr>
            <p:ph type="sldNum" sz="quarter" idx="12"/>
          </p:nvPr>
        </p:nvSpPr>
        <p:spPr/>
        <p:txBody>
          <a:bodyPr/>
          <a:lstStyle/>
          <a:p>
            <a:fld id="{A6192673-8701-004B-BC5B-AB8100A5B86F}" type="slidenum">
              <a:rPr lang="en-US" smtClean="0"/>
              <a:t>5</a:t>
            </a:fld>
            <a:endParaRPr lang="en-US" dirty="0"/>
          </a:p>
        </p:txBody>
      </p:sp>
    </p:spTree>
    <p:extLst>
      <p:ext uri="{BB962C8B-B14F-4D97-AF65-F5344CB8AC3E}">
        <p14:creationId xmlns:p14="http://schemas.microsoft.com/office/powerpoint/2010/main" val="214680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FCC vs Microsoft data</a:t>
            </a:r>
          </a:p>
        </p:txBody>
      </p:sp>
      <p:sp>
        <p:nvSpPr>
          <p:cNvPr id="5" name="TextBox 4"/>
          <p:cNvSpPr txBox="1"/>
          <p:nvPr/>
        </p:nvSpPr>
        <p:spPr>
          <a:xfrm>
            <a:off x="290457" y="5635734"/>
            <a:ext cx="6400800" cy="369332"/>
          </a:xfrm>
          <a:prstGeom prst="rect">
            <a:avLst/>
          </a:prstGeom>
          <a:noFill/>
        </p:spPr>
        <p:txBody>
          <a:bodyPr wrap="square" rtlCol="0">
            <a:spAutoFit/>
          </a:bodyPr>
          <a:lstStyle/>
          <a:p>
            <a:r>
              <a:rPr lang="en-US" dirty="0"/>
              <a:t>Source: Disconnected, The Federal Reserve Bank of Kansas City</a:t>
            </a:r>
          </a:p>
        </p:txBody>
      </p:sp>
      <p:pic>
        <p:nvPicPr>
          <p:cNvPr id="3" name="Picture 2"/>
          <p:cNvPicPr>
            <a:picLocks noChangeAspect="1"/>
          </p:cNvPicPr>
          <p:nvPr/>
        </p:nvPicPr>
        <p:blipFill>
          <a:blip r:embed="rId3"/>
          <a:stretch>
            <a:fillRect/>
          </a:stretch>
        </p:blipFill>
        <p:spPr>
          <a:xfrm>
            <a:off x="290457" y="1258280"/>
            <a:ext cx="8193435" cy="4388568"/>
          </a:xfrm>
          <a:prstGeom prst="rect">
            <a:avLst/>
          </a:prstGeom>
        </p:spPr>
      </p:pic>
      <p:sp>
        <p:nvSpPr>
          <p:cNvPr id="4" name="Slide Number Placeholder 3"/>
          <p:cNvSpPr>
            <a:spLocks noGrp="1"/>
          </p:cNvSpPr>
          <p:nvPr>
            <p:ph type="sldNum" sz="quarter" idx="12"/>
          </p:nvPr>
        </p:nvSpPr>
        <p:spPr/>
        <p:txBody>
          <a:bodyPr/>
          <a:lstStyle/>
          <a:p>
            <a:fld id="{A6192673-8701-004B-BC5B-AB8100A5B86F}" type="slidenum">
              <a:rPr lang="en-US" smtClean="0"/>
              <a:t>6</a:t>
            </a:fld>
            <a:endParaRPr lang="en-US"/>
          </a:p>
        </p:txBody>
      </p:sp>
    </p:spTree>
    <p:extLst>
      <p:ext uri="{BB962C8B-B14F-4D97-AF65-F5344CB8AC3E}">
        <p14:creationId xmlns:p14="http://schemas.microsoft.com/office/powerpoint/2010/main" val="284722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AAC86-8D39-4E1F-977A-AE56177D298A}"/>
              </a:ext>
            </a:extLst>
          </p:cNvPr>
          <p:cNvSpPr>
            <a:spLocks noGrp="1"/>
          </p:cNvSpPr>
          <p:nvPr>
            <p:ph type="title"/>
          </p:nvPr>
        </p:nvSpPr>
        <p:spPr/>
        <p:txBody>
          <a:bodyPr/>
          <a:lstStyle/>
          <a:p>
            <a:r>
              <a:rPr lang="en-US" dirty="0">
                <a:solidFill>
                  <a:schemeClr val="accent1"/>
                </a:solidFill>
              </a:rPr>
              <a:t>Digital Divide in Tennessee</a:t>
            </a:r>
          </a:p>
        </p:txBody>
      </p:sp>
      <p:sp>
        <p:nvSpPr>
          <p:cNvPr id="4" name="Slide Number Placeholder 3">
            <a:extLst>
              <a:ext uri="{FF2B5EF4-FFF2-40B4-BE49-F238E27FC236}">
                <a16:creationId xmlns:a16="http://schemas.microsoft.com/office/drawing/2014/main" id="{90F584D4-A3F9-4605-9391-56A775835A78}"/>
              </a:ext>
            </a:extLst>
          </p:cNvPr>
          <p:cNvSpPr>
            <a:spLocks noGrp="1"/>
          </p:cNvSpPr>
          <p:nvPr>
            <p:ph type="sldNum" sz="quarter" idx="12"/>
          </p:nvPr>
        </p:nvSpPr>
        <p:spPr/>
        <p:txBody>
          <a:bodyPr/>
          <a:lstStyle/>
          <a:p>
            <a:fld id="{A6192673-8701-004B-BC5B-AB8100A5B86F}" type="slidenum">
              <a:rPr lang="en-US" smtClean="0"/>
              <a:pPr/>
              <a:t>7</a:t>
            </a:fld>
            <a:endParaRPr lang="en-US" dirty="0"/>
          </a:p>
        </p:txBody>
      </p:sp>
      <p:pic>
        <p:nvPicPr>
          <p:cNvPr id="5" name="Content Placeholder 4">
            <a:extLst>
              <a:ext uri="{FF2B5EF4-FFF2-40B4-BE49-F238E27FC236}">
                <a16:creationId xmlns:a16="http://schemas.microsoft.com/office/drawing/2014/main" id="{B5B0E891-DF5E-469B-A39B-E74650182CC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710" y="1417638"/>
            <a:ext cx="8229600" cy="2475458"/>
          </a:xfrm>
          <a:prstGeom prst="rect">
            <a:avLst/>
          </a:prstGeom>
        </p:spPr>
      </p:pic>
      <p:sp>
        <p:nvSpPr>
          <p:cNvPr id="6" name="TextBox 5">
            <a:extLst>
              <a:ext uri="{FF2B5EF4-FFF2-40B4-BE49-F238E27FC236}">
                <a16:creationId xmlns:a16="http://schemas.microsoft.com/office/drawing/2014/main" id="{1C2A9EB3-4E5A-4743-A15E-F712E18C1D21}"/>
              </a:ext>
            </a:extLst>
          </p:cNvPr>
          <p:cNvSpPr txBox="1"/>
          <p:nvPr/>
        </p:nvSpPr>
        <p:spPr>
          <a:xfrm>
            <a:off x="390220" y="3579351"/>
            <a:ext cx="622598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cs typeface="Calibri"/>
              </a:rPr>
              <a:t>Source: Purdue 2018 Digital Divide Index</a:t>
            </a:r>
            <a:endParaRPr lang="en-US" sz="1600" dirty="0">
              <a:cs typeface="Calibri"/>
            </a:endParaRPr>
          </a:p>
        </p:txBody>
      </p:sp>
      <p:sp>
        <p:nvSpPr>
          <p:cNvPr id="7" name="Content Placeholder 2">
            <a:extLst>
              <a:ext uri="{FF2B5EF4-FFF2-40B4-BE49-F238E27FC236}">
                <a16:creationId xmlns:a16="http://schemas.microsoft.com/office/drawing/2014/main" id="{A6850C89-3C11-4584-A992-F7F3473327D4}"/>
              </a:ext>
            </a:extLst>
          </p:cNvPr>
          <p:cNvSpPr txBox="1">
            <a:spLocks/>
          </p:cNvSpPr>
          <p:nvPr/>
        </p:nvSpPr>
        <p:spPr>
          <a:xfrm>
            <a:off x="208837" y="4008840"/>
            <a:ext cx="8659345" cy="1441888"/>
          </a:xfrm>
          <a:prstGeom prst="rect">
            <a:avLst/>
          </a:prstGeom>
        </p:spPr>
        <p:txBody>
          <a:bodyPr vert="horz" lIns="68580" tIns="34290" rIns="68580" bIns="3429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00" dirty="0">
                <a:ea typeface="+mn-lt"/>
                <a:cs typeface="+mn-lt"/>
              </a:rPr>
              <a:t>Digital divide is defined as the gap between underserved communities that have poor or limited internet access and the communities that have relatively better access to broadband internet (25 download/3 upload megabits per second)</a:t>
            </a:r>
            <a:endParaRPr lang="en-US" sz="1300" dirty="0">
              <a:cs typeface="Calibri"/>
            </a:endParaRPr>
          </a:p>
          <a:p>
            <a:r>
              <a:rPr lang="en-US" sz="1300" dirty="0"/>
              <a:t>Digital Divide index: </a:t>
            </a:r>
            <a:endParaRPr lang="en-US" sz="1300" dirty="0">
              <a:cs typeface="Calibri"/>
            </a:endParaRPr>
          </a:p>
          <a:p>
            <a:pPr lvl="1"/>
            <a:r>
              <a:rPr lang="en-US" sz="1300" dirty="0"/>
              <a:t>An index of 100 indicates highest digital divide and that of 0 indicates no digital divide</a:t>
            </a:r>
            <a:endParaRPr lang="en-US" sz="1300" dirty="0">
              <a:cs typeface="Calibri"/>
            </a:endParaRPr>
          </a:p>
          <a:p>
            <a:pPr lvl="1"/>
            <a:r>
              <a:rPr lang="en-US" sz="1300" dirty="0">
                <a:cs typeface="Calibri"/>
              </a:rPr>
              <a:t>Tennessee digital divide index ranges from 10.15 to 58.65.</a:t>
            </a:r>
            <a:endParaRPr lang="en-US" sz="1300" dirty="0"/>
          </a:p>
          <a:p>
            <a:pPr lvl="1"/>
            <a:r>
              <a:rPr lang="en-US" sz="1300" dirty="0">
                <a:cs typeface="Calibri"/>
              </a:rPr>
              <a:t>Only 53.4% of Tennessee residents in 2019 have adopted broadband</a:t>
            </a:r>
          </a:p>
          <a:p>
            <a:pPr lvl="1"/>
            <a:endParaRPr lang="en-US" sz="1300" dirty="0">
              <a:solidFill>
                <a:schemeClr val="tx1">
                  <a:lumMod val="50000"/>
                  <a:lumOff val="50000"/>
                </a:schemeClr>
              </a:solidFill>
              <a:cs typeface="Calibri"/>
            </a:endParaRPr>
          </a:p>
          <a:p>
            <a:pPr marL="342900" lvl="1" indent="0">
              <a:buNone/>
            </a:pPr>
            <a:endParaRPr lang="en-US" sz="1300" dirty="0">
              <a:cs typeface="Calibri"/>
            </a:endParaRPr>
          </a:p>
        </p:txBody>
      </p:sp>
    </p:spTree>
    <p:extLst>
      <p:ext uri="{BB962C8B-B14F-4D97-AF65-F5344CB8AC3E}">
        <p14:creationId xmlns:p14="http://schemas.microsoft.com/office/powerpoint/2010/main" val="827328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6143-0A13-4155-B6E1-D2C959ADAA1C}"/>
              </a:ext>
            </a:extLst>
          </p:cNvPr>
          <p:cNvSpPr>
            <a:spLocks noGrp="1"/>
          </p:cNvSpPr>
          <p:nvPr>
            <p:ph type="title"/>
          </p:nvPr>
        </p:nvSpPr>
        <p:spPr/>
        <p:txBody>
          <a:bodyPr>
            <a:normAutofit/>
          </a:bodyPr>
          <a:lstStyle/>
          <a:p>
            <a:r>
              <a:rPr lang="en-US" sz="4000" b="1">
                <a:solidFill>
                  <a:schemeClr val="tx2"/>
                </a:solidFill>
                <a:cs typeface="Calibri"/>
              </a:rPr>
              <a:t>TN Digital Divide Webpage</a:t>
            </a:r>
          </a:p>
        </p:txBody>
      </p:sp>
      <p:sp>
        <p:nvSpPr>
          <p:cNvPr id="3" name="Content Placeholder 2">
            <a:extLst>
              <a:ext uri="{FF2B5EF4-FFF2-40B4-BE49-F238E27FC236}">
                <a16:creationId xmlns:a16="http://schemas.microsoft.com/office/drawing/2014/main" id="{FEF504FF-8FD0-4D0C-B232-6AF94F95CA48}"/>
              </a:ext>
            </a:extLst>
          </p:cNvPr>
          <p:cNvSpPr>
            <a:spLocks noGrp="1"/>
          </p:cNvSpPr>
          <p:nvPr>
            <p:ph idx="1"/>
          </p:nvPr>
        </p:nvSpPr>
        <p:spPr>
          <a:xfrm>
            <a:off x="487280" y="2222835"/>
            <a:ext cx="4040765" cy="3394472"/>
          </a:xfrm>
        </p:spPr>
        <p:txBody>
          <a:bodyPr vert="horz" lIns="91440" tIns="45720" rIns="91440" bIns="45720" rtlCol="0" anchor="t">
            <a:normAutofit/>
          </a:bodyPr>
          <a:lstStyle/>
          <a:p>
            <a:pPr marL="342265" indent="-342265"/>
            <a:r>
              <a:rPr lang="en-US" sz="2200">
                <a:ea typeface="+mn-lt"/>
                <a:cs typeface="+mn-lt"/>
              </a:rPr>
              <a:t>Tennessee Digital Divide webpage:</a:t>
            </a:r>
          </a:p>
          <a:p>
            <a:pPr marL="342265" indent="-342265"/>
            <a:r>
              <a:rPr lang="en-US" sz="2200">
                <a:ea typeface="+mn-lt"/>
                <a:cs typeface="+mn-lt"/>
                <a:hlinkClick r:id="rId2"/>
              </a:rPr>
              <a:t>https://tiny.utk.edu/tnddi</a:t>
            </a:r>
            <a:r>
              <a:rPr lang="en-US" sz="2200">
                <a:ea typeface="+mn-lt"/>
                <a:cs typeface="+mn-lt"/>
              </a:rPr>
              <a:t> or use QR code</a:t>
            </a:r>
            <a:endParaRPr lang="en-US" sz="2200">
              <a:cs typeface="Calibri"/>
            </a:endParaRPr>
          </a:p>
          <a:p>
            <a:pPr marL="342265" indent="-342265"/>
            <a:endParaRPr lang="en-US" sz="2400">
              <a:ea typeface="+mn-lt"/>
              <a:cs typeface="+mn-lt"/>
            </a:endParaRPr>
          </a:p>
          <a:p>
            <a:pPr marL="342265" indent="-342265"/>
            <a:endParaRPr lang="en-US" sz="2400">
              <a:cs typeface="Calibri"/>
            </a:endParaRPr>
          </a:p>
          <a:p>
            <a:pPr marL="342265" indent="-342265"/>
            <a:endParaRPr lang="en-US" sz="2400">
              <a:cs typeface="Calibri"/>
            </a:endParaRPr>
          </a:p>
        </p:txBody>
      </p:sp>
      <p:pic>
        <p:nvPicPr>
          <p:cNvPr id="4" name="Picture 4">
            <a:extLst>
              <a:ext uri="{FF2B5EF4-FFF2-40B4-BE49-F238E27FC236}">
                <a16:creationId xmlns:a16="http://schemas.microsoft.com/office/drawing/2014/main" id="{F4433B1F-3886-4B2C-87A4-CDBDF2DD0062}"/>
              </a:ext>
            </a:extLst>
          </p:cNvPr>
          <p:cNvPicPr>
            <a:picLocks noChangeAspect="1"/>
          </p:cNvPicPr>
          <p:nvPr/>
        </p:nvPicPr>
        <p:blipFill>
          <a:blip r:embed="rId3"/>
          <a:stretch>
            <a:fillRect/>
          </a:stretch>
        </p:blipFill>
        <p:spPr>
          <a:xfrm>
            <a:off x="5921222" y="2078980"/>
            <a:ext cx="1905000" cy="1905000"/>
          </a:xfrm>
          <a:prstGeom prst="rect">
            <a:avLst/>
          </a:prstGeom>
        </p:spPr>
      </p:pic>
      <p:sp>
        <p:nvSpPr>
          <p:cNvPr id="5" name="Slide Number Placeholder 4">
            <a:extLst>
              <a:ext uri="{FF2B5EF4-FFF2-40B4-BE49-F238E27FC236}">
                <a16:creationId xmlns:a16="http://schemas.microsoft.com/office/drawing/2014/main" id="{6160D1E1-9EDF-48BC-B643-2A0318C20EDD}"/>
              </a:ext>
            </a:extLst>
          </p:cNvPr>
          <p:cNvSpPr>
            <a:spLocks noGrp="1"/>
          </p:cNvSpPr>
          <p:nvPr>
            <p:ph type="sldNum" sz="quarter" idx="12"/>
          </p:nvPr>
        </p:nvSpPr>
        <p:spPr>
          <a:xfrm>
            <a:off x="2435802" y="5566065"/>
            <a:ext cx="2133600" cy="273844"/>
          </a:xfrm>
        </p:spPr>
        <p:txBody>
          <a:bodyPr/>
          <a:lstStyle/>
          <a:p>
            <a:fld id="{A6192673-8701-004B-BC5B-AB8100A5B86F}" type="slidenum">
              <a:rPr lang="en-US" smtClean="0"/>
              <a:t>8</a:t>
            </a:fld>
            <a:endParaRPr lang="en-US"/>
          </a:p>
        </p:txBody>
      </p:sp>
      <p:pic>
        <p:nvPicPr>
          <p:cNvPr id="7" name="Picture 6">
            <a:extLst>
              <a:ext uri="{FF2B5EF4-FFF2-40B4-BE49-F238E27FC236}">
                <a16:creationId xmlns:a16="http://schemas.microsoft.com/office/drawing/2014/main" id="{62EFAA30-38A0-44FB-AA2D-1280FD82CFC4}"/>
              </a:ext>
            </a:extLst>
          </p:cNvPr>
          <p:cNvPicPr>
            <a:picLocks noChangeAspect="1"/>
          </p:cNvPicPr>
          <p:nvPr/>
        </p:nvPicPr>
        <p:blipFill>
          <a:blip r:embed="rId4"/>
          <a:stretch>
            <a:fillRect/>
          </a:stretch>
        </p:blipFill>
        <p:spPr>
          <a:xfrm>
            <a:off x="6170134" y="5473712"/>
            <a:ext cx="1353429" cy="195089"/>
          </a:xfrm>
          <a:prstGeom prst="rect">
            <a:avLst/>
          </a:prstGeom>
        </p:spPr>
      </p:pic>
    </p:spTree>
    <p:extLst>
      <p:ext uri="{BB962C8B-B14F-4D97-AF65-F5344CB8AC3E}">
        <p14:creationId xmlns:p14="http://schemas.microsoft.com/office/powerpoint/2010/main" val="854723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Digital Divide Index Data and Methods</a:t>
            </a:r>
          </a:p>
        </p:txBody>
      </p:sp>
      <p:graphicFrame>
        <p:nvGraphicFramePr>
          <p:cNvPr id="5" name="Content Placeholder 4"/>
          <p:cNvGraphicFramePr>
            <a:graphicFrameLocks noGrp="1"/>
          </p:cNvGraphicFramePr>
          <p:nvPr>
            <p:ph idx="1"/>
          </p:nvPr>
        </p:nvGraphicFramePr>
        <p:xfrm>
          <a:off x="801438" y="1523255"/>
          <a:ext cx="5837696" cy="1200150"/>
        </p:xfrm>
        <a:graphic>
          <a:graphicData uri="http://schemas.openxmlformats.org/drawingml/2006/table">
            <a:tbl>
              <a:tblPr firstRow="1" firstCol="1" bandRow="1">
                <a:tableStyleId>{93296810-A885-4BE3-A3E7-6D5BEEA58F35}</a:tableStyleId>
              </a:tblPr>
              <a:tblGrid>
                <a:gridCol w="1256970">
                  <a:extLst>
                    <a:ext uri="{9D8B030D-6E8A-4147-A177-3AD203B41FA5}">
                      <a16:colId xmlns:a16="http://schemas.microsoft.com/office/drawing/2014/main" val="4023940763"/>
                    </a:ext>
                  </a:extLst>
                </a:gridCol>
                <a:gridCol w="3851668">
                  <a:extLst>
                    <a:ext uri="{9D8B030D-6E8A-4147-A177-3AD203B41FA5}">
                      <a16:colId xmlns:a16="http://schemas.microsoft.com/office/drawing/2014/main" val="1808426111"/>
                    </a:ext>
                  </a:extLst>
                </a:gridCol>
                <a:gridCol w="729058">
                  <a:extLst>
                    <a:ext uri="{9D8B030D-6E8A-4147-A177-3AD203B41FA5}">
                      <a16:colId xmlns:a16="http://schemas.microsoft.com/office/drawing/2014/main" val="923975451"/>
                    </a:ext>
                  </a:extLst>
                </a:gridCol>
              </a:tblGrid>
              <a:tr h="0">
                <a:tc>
                  <a:txBody>
                    <a:bodyPr/>
                    <a:lstStyle/>
                    <a:p>
                      <a:pPr marL="0" marR="0">
                        <a:lnSpc>
                          <a:spcPct val="107000"/>
                        </a:lnSpc>
                        <a:spcBef>
                          <a:spcPts val="0"/>
                        </a:spcBef>
                        <a:spcAft>
                          <a:spcPts val="0"/>
                        </a:spcAft>
                      </a:pPr>
                      <a:r>
                        <a:rPr lang="en-US" sz="1100">
                          <a:effectLst/>
                        </a:rPr>
                        <a:t>Variable Name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Weight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6883555"/>
                  </a:ext>
                </a:extLst>
              </a:tr>
              <a:tr h="0">
                <a:tc>
                  <a:txBody>
                    <a:bodyPr/>
                    <a:lstStyle/>
                    <a:p>
                      <a:pPr marL="0" marR="0">
                        <a:lnSpc>
                          <a:spcPct val="107000"/>
                        </a:lnSpc>
                        <a:spcBef>
                          <a:spcPts val="0"/>
                        </a:spcBef>
                        <a:spcAft>
                          <a:spcPts val="0"/>
                        </a:spcAft>
                      </a:pPr>
                      <a:r>
                        <a:rPr lang="en-US" sz="1100">
                          <a:effectLst/>
                        </a:rPr>
                        <a:t>Infrastructure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2039064"/>
                  </a:ext>
                </a:extLst>
              </a:tr>
              <a:tr h="0">
                <a:tc>
                  <a:txBody>
                    <a:bodyPr/>
                    <a:lstStyle/>
                    <a:p>
                      <a:pPr marL="0" marR="0">
                        <a:lnSpc>
                          <a:spcPct val="107000"/>
                        </a:lnSpc>
                        <a:spcBef>
                          <a:spcPts val="0"/>
                        </a:spcBef>
                        <a:spcAft>
                          <a:spcPts val="0"/>
                        </a:spcAft>
                      </a:pPr>
                      <a:r>
                        <a:rPr lang="en-US" sz="1100">
                          <a:effectLst/>
                        </a:rPr>
                        <a:t>NBBND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Percent population with no access to fixed broadband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383989"/>
                  </a:ext>
                </a:extLst>
              </a:tr>
              <a:tr h="0">
                <a:tc>
                  <a:txBody>
                    <a:bodyPr/>
                    <a:lstStyle/>
                    <a:p>
                      <a:pPr marL="0" marR="0">
                        <a:lnSpc>
                          <a:spcPct val="107000"/>
                        </a:lnSpc>
                        <a:spcBef>
                          <a:spcPts val="0"/>
                        </a:spcBef>
                        <a:spcAft>
                          <a:spcPts val="0"/>
                        </a:spcAft>
                      </a:pPr>
                      <a:r>
                        <a:rPr lang="en-US" sz="1100">
                          <a:effectLst/>
                        </a:rPr>
                        <a:t>NIA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Percent households with no internet access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4775870"/>
                  </a:ext>
                </a:extLst>
              </a:tr>
              <a:tr h="0">
                <a:tc>
                  <a:txBody>
                    <a:bodyPr/>
                    <a:lstStyle/>
                    <a:p>
                      <a:pPr marL="0" marR="0">
                        <a:lnSpc>
                          <a:spcPct val="107000"/>
                        </a:lnSpc>
                        <a:spcBef>
                          <a:spcPts val="0"/>
                        </a:spcBef>
                        <a:spcAft>
                          <a:spcPts val="0"/>
                        </a:spcAft>
                      </a:pPr>
                      <a:r>
                        <a:rPr lang="en-US" sz="1100">
                          <a:effectLst/>
                        </a:rPr>
                        <a:t>NCD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Percent households with no computing device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4749046"/>
                  </a:ext>
                </a:extLst>
              </a:tr>
              <a:tr h="0">
                <a:tc>
                  <a:txBody>
                    <a:bodyPr/>
                    <a:lstStyle/>
                    <a:p>
                      <a:pPr marL="0" marR="0">
                        <a:lnSpc>
                          <a:spcPct val="107000"/>
                        </a:lnSpc>
                        <a:spcBef>
                          <a:spcPts val="0"/>
                        </a:spcBef>
                        <a:spcAft>
                          <a:spcPts val="0"/>
                        </a:spcAft>
                      </a:pPr>
                      <a:r>
                        <a:rPr lang="en-US" sz="1100">
                          <a:effectLst/>
                        </a:rPr>
                        <a:t>DNS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Median advertised fixed download speed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4926731"/>
                  </a:ext>
                </a:extLst>
              </a:tr>
              <a:tr h="0">
                <a:tc>
                  <a:txBody>
                    <a:bodyPr/>
                    <a:lstStyle/>
                    <a:p>
                      <a:pPr marL="0" marR="0">
                        <a:lnSpc>
                          <a:spcPct val="107000"/>
                        </a:lnSpc>
                        <a:spcBef>
                          <a:spcPts val="0"/>
                        </a:spcBef>
                        <a:spcAft>
                          <a:spcPts val="0"/>
                        </a:spcAft>
                      </a:pPr>
                      <a:r>
                        <a:rPr lang="en-US" sz="1100">
                          <a:effectLst/>
                        </a:rPr>
                        <a:t>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Median advertised fixed upload speed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0.05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6170762"/>
                  </a:ext>
                </a:extLst>
              </a:tr>
            </a:tbl>
          </a:graphicData>
        </a:graphic>
      </p:graphicFrame>
      <p:sp>
        <p:nvSpPr>
          <p:cNvPr id="4" name="Slide Number Placeholder 3"/>
          <p:cNvSpPr>
            <a:spLocks noGrp="1"/>
          </p:cNvSpPr>
          <p:nvPr>
            <p:ph type="sldNum" sz="quarter" idx="12"/>
          </p:nvPr>
        </p:nvSpPr>
        <p:spPr/>
        <p:txBody>
          <a:bodyPr/>
          <a:lstStyle/>
          <a:p>
            <a:fld id="{A6192673-8701-004B-BC5B-AB8100A5B86F}" type="slidenum">
              <a:rPr lang="en-US" smtClean="0"/>
              <a:pPr/>
              <a:t>9</a:t>
            </a:fld>
            <a:endParaRPr lang="en-US" dirty="0"/>
          </a:p>
        </p:txBody>
      </p:sp>
      <p:graphicFrame>
        <p:nvGraphicFramePr>
          <p:cNvPr id="6" name="Table 5"/>
          <p:cNvGraphicFramePr>
            <a:graphicFrameLocks noGrp="1"/>
          </p:cNvGraphicFramePr>
          <p:nvPr/>
        </p:nvGraphicFramePr>
        <p:xfrm>
          <a:off x="801438" y="3631619"/>
          <a:ext cx="5729605" cy="1028700"/>
        </p:xfrm>
        <a:graphic>
          <a:graphicData uri="http://schemas.openxmlformats.org/drawingml/2006/table">
            <a:tbl>
              <a:tblPr firstRow="1" firstCol="1" bandRow="1">
                <a:tableStyleId>{93296810-A885-4BE3-A3E7-6D5BEEA58F35}</a:tableStyleId>
              </a:tblPr>
              <a:tblGrid>
                <a:gridCol w="1087120">
                  <a:extLst>
                    <a:ext uri="{9D8B030D-6E8A-4147-A177-3AD203B41FA5}">
                      <a16:colId xmlns:a16="http://schemas.microsoft.com/office/drawing/2014/main" val="3398558265"/>
                    </a:ext>
                  </a:extLst>
                </a:gridCol>
                <a:gridCol w="4023360">
                  <a:extLst>
                    <a:ext uri="{9D8B030D-6E8A-4147-A177-3AD203B41FA5}">
                      <a16:colId xmlns:a16="http://schemas.microsoft.com/office/drawing/2014/main" val="4043868017"/>
                    </a:ext>
                  </a:extLst>
                </a:gridCol>
                <a:gridCol w="619125">
                  <a:extLst>
                    <a:ext uri="{9D8B030D-6E8A-4147-A177-3AD203B41FA5}">
                      <a16:colId xmlns:a16="http://schemas.microsoft.com/office/drawing/2014/main" val="2916816591"/>
                    </a:ext>
                  </a:extLst>
                </a:gridCol>
              </a:tblGrid>
              <a:tr h="0">
                <a:tc>
                  <a:txBody>
                    <a:bodyPr/>
                    <a:lstStyle/>
                    <a:p>
                      <a:pPr marL="0" marR="0">
                        <a:lnSpc>
                          <a:spcPct val="107000"/>
                        </a:lnSpc>
                        <a:spcBef>
                          <a:spcPts val="0"/>
                        </a:spcBef>
                        <a:spcAft>
                          <a:spcPts val="0"/>
                        </a:spcAft>
                      </a:pPr>
                      <a:r>
                        <a:rPr lang="en-US" sz="1100">
                          <a:effectLst/>
                        </a:rPr>
                        <a:t>Variable Name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Weight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7718356"/>
                  </a:ext>
                </a:extLst>
              </a:tr>
              <a:tr h="0">
                <a:tc>
                  <a:txBody>
                    <a:bodyPr/>
                    <a:lstStyle/>
                    <a:p>
                      <a:pPr marL="0" marR="0">
                        <a:lnSpc>
                          <a:spcPct val="107000"/>
                        </a:lnSpc>
                        <a:spcBef>
                          <a:spcPts val="0"/>
                        </a:spcBef>
                        <a:spcAft>
                          <a:spcPts val="0"/>
                        </a:spcAft>
                      </a:pPr>
                      <a:r>
                        <a:rPr lang="en-US" sz="1100">
                          <a:effectLst/>
                        </a:rPr>
                        <a:t>Socio-economic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7745041"/>
                  </a:ext>
                </a:extLst>
              </a:tr>
              <a:tr h="0">
                <a:tc>
                  <a:txBody>
                    <a:bodyPr/>
                    <a:lstStyle/>
                    <a:p>
                      <a:pPr marL="0" marR="0">
                        <a:lnSpc>
                          <a:spcPct val="107000"/>
                        </a:lnSpc>
                        <a:spcBef>
                          <a:spcPts val="0"/>
                        </a:spcBef>
                        <a:spcAft>
                          <a:spcPts val="0"/>
                        </a:spcAft>
                      </a:pPr>
                      <a:r>
                        <a:rPr lang="en-US" sz="1100">
                          <a:effectLst/>
                        </a:rPr>
                        <a:t>AGE65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Percent of population aged 65 and older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1615718"/>
                  </a:ext>
                </a:extLst>
              </a:tr>
              <a:tr h="0">
                <a:tc>
                  <a:txBody>
                    <a:bodyPr/>
                    <a:lstStyle/>
                    <a:p>
                      <a:pPr marL="0" marR="0">
                        <a:lnSpc>
                          <a:spcPct val="107000"/>
                        </a:lnSpc>
                        <a:spcBef>
                          <a:spcPts val="0"/>
                        </a:spcBef>
                        <a:spcAft>
                          <a:spcPts val="0"/>
                        </a:spcAft>
                      </a:pPr>
                      <a:r>
                        <a:rPr lang="en-US" sz="1100">
                          <a:effectLst/>
                        </a:rPr>
                        <a:t>POV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Percent of population aged 25 and older with less than high school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7413353"/>
                  </a:ext>
                </a:extLst>
              </a:tr>
              <a:tr h="0">
                <a:tc>
                  <a:txBody>
                    <a:bodyPr/>
                    <a:lstStyle/>
                    <a:p>
                      <a:pPr marL="0" marR="0">
                        <a:lnSpc>
                          <a:spcPct val="107000"/>
                        </a:lnSpc>
                        <a:spcBef>
                          <a:spcPts val="0"/>
                        </a:spcBef>
                        <a:spcAft>
                          <a:spcPts val="0"/>
                        </a:spcAft>
                      </a:pPr>
                      <a:r>
                        <a:rPr lang="en-US" sz="1100">
                          <a:effectLst/>
                        </a:rPr>
                        <a:t>LTHS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Individuals in poverty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9248796"/>
                  </a:ext>
                </a:extLst>
              </a:tr>
              <a:tr h="0">
                <a:tc>
                  <a:txBody>
                    <a:bodyPr/>
                    <a:lstStyle/>
                    <a:p>
                      <a:pPr marL="0" marR="0">
                        <a:lnSpc>
                          <a:spcPct val="107000"/>
                        </a:lnSpc>
                        <a:spcBef>
                          <a:spcPts val="0"/>
                        </a:spcBef>
                        <a:spcAft>
                          <a:spcPts val="0"/>
                        </a:spcAft>
                      </a:pPr>
                      <a:r>
                        <a:rPr lang="en-US" sz="1100">
                          <a:effectLst/>
                        </a:rPr>
                        <a:t>DIS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Percent of population with a disability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8746158"/>
                  </a:ext>
                </a:extLst>
              </a:tr>
            </a:tbl>
          </a:graphicData>
        </a:graphic>
      </p:graphicFrame>
      <p:sp>
        <p:nvSpPr>
          <p:cNvPr id="7" name="Rectangle 6"/>
          <p:cNvSpPr/>
          <p:nvPr/>
        </p:nvSpPr>
        <p:spPr>
          <a:xfrm>
            <a:off x="729574" y="2758176"/>
            <a:ext cx="8249055" cy="768287"/>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infrastructure score/adoption score is calculated based on the following equation: </a:t>
            </a:r>
          </a:p>
          <a:p>
            <a:r>
              <a:rPr lang="en-US" dirty="0">
                <a:latin typeface="Calibri" panose="020F0502020204030204" pitchFamily="34" charset="0"/>
                <a:ea typeface="Calibri" panose="020F0502020204030204" pitchFamily="34" charset="0"/>
                <a:cs typeface="Times New Roman" panose="02020603050405020304" pitchFamily="18" charset="0"/>
              </a:rPr>
              <a:t>INFA = NBBND*0.3 + NIA*0.3 + NCD*0.3 – DNS*0.05 – UPS*0.05		</a:t>
            </a:r>
            <a:endParaRPr lang="en-US" dirty="0"/>
          </a:p>
        </p:txBody>
      </p:sp>
      <p:sp>
        <p:nvSpPr>
          <p:cNvPr id="8" name="Rectangle 7"/>
          <p:cNvSpPr/>
          <p:nvPr/>
        </p:nvSpPr>
        <p:spPr>
          <a:xfrm>
            <a:off x="729574" y="4756995"/>
            <a:ext cx="8122596" cy="787652"/>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socio-economic score (SE) is calculated based on the following equation: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SE = AGE65*0.25 + POV*0.25 + LTHS*0.25 + DIS*0.25					</a:t>
            </a:r>
          </a:p>
        </p:txBody>
      </p:sp>
    </p:spTree>
    <p:extLst>
      <p:ext uri="{BB962C8B-B14F-4D97-AF65-F5344CB8AC3E}">
        <p14:creationId xmlns:p14="http://schemas.microsoft.com/office/powerpoint/2010/main" val="1605055880"/>
      </p:ext>
    </p:extLst>
  </p:cSld>
  <p:clrMapOvr>
    <a:masterClrMapping/>
  </p:clrMapOvr>
</p:sld>
</file>

<file path=ppt/theme/theme1.xml><?xml version="1.0" encoding="utf-8"?>
<a:theme xmlns:a="http://schemas.openxmlformats.org/drawingml/2006/main" name="UTIA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Upendram CDS Presentation 07 10 2018</Template>
  <TotalTime>7323</TotalTime>
  <Words>2007</Words>
  <Application>Microsoft Office PowerPoint</Application>
  <PresentationFormat>On-screen Show (4:3)</PresentationFormat>
  <Paragraphs>375</Paragraphs>
  <Slides>37</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Bernard MT Condensed</vt:lpstr>
      <vt:lpstr>Calibri</vt:lpstr>
      <vt:lpstr>Times New Roman</vt:lpstr>
      <vt:lpstr>UTIAtemplate</vt:lpstr>
      <vt:lpstr>Custom Design</vt:lpstr>
      <vt:lpstr>Bridging the Digital Divide: Challenges and Opportunities in Rural Broadband Access and Adoption in Tennessee</vt:lpstr>
      <vt:lpstr>Research/Extension</vt:lpstr>
      <vt:lpstr>Outline</vt:lpstr>
      <vt:lpstr>1900-2010 Population changes</vt:lpstr>
      <vt:lpstr>Motivation</vt:lpstr>
      <vt:lpstr>FCC vs Microsoft data</vt:lpstr>
      <vt:lpstr>Digital Divide in Tennessee</vt:lpstr>
      <vt:lpstr>TN Digital Divide Webpage</vt:lpstr>
      <vt:lpstr>Digital Divide Index Data and Methods</vt:lpstr>
      <vt:lpstr>Broadband Challenges in Tennessee</vt:lpstr>
      <vt:lpstr>Library mobile internet hotspot program</vt:lpstr>
      <vt:lpstr>Results</vt:lpstr>
      <vt:lpstr>Educational attainment and Income</vt:lpstr>
      <vt:lpstr>Limitations</vt:lpstr>
      <vt:lpstr>Summary of Mobile Library Hotspot Lending Program</vt:lpstr>
      <vt:lpstr>Community Engaged Seed Grant: Access</vt:lpstr>
      <vt:lpstr>PowerPoint Presentation</vt:lpstr>
      <vt:lpstr>Broadband and wages</vt:lpstr>
      <vt:lpstr>Broadband</vt:lpstr>
      <vt:lpstr>One UT Grant: Digital Literacy - Adoption</vt:lpstr>
      <vt:lpstr>ARC Grant: Pikeville Downtown Wifi Program</vt:lpstr>
      <vt:lpstr>Mentimeter Poll</vt:lpstr>
      <vt:lpstr>Market Power</vt:lpstr>
      <vt:lpstr>Perfect Competition vs Monopoly Power</vt:lpstr>
      <vt:lpstr>Market Failure</vt:lpstr>
      <vt:lpstr>Game Theory</vt:lpstr>
      <vt:lpstr>Game Theory – Prisoner’s Dilemma</vt:lpstr>
      <vt:lpstr>Outcomes and Impacts</vt:lpstr>
      <vt:lpstr>Broadband Access</vt:lpstr>
      <vt:lpstr>Tennessee Broadband Affordability</vt:lpstr>
      <vt:lpstr>Broadband – Exclusive and Rival</vt:lpstr>
      <vt:lpstr>Emergency Broadband Benefit</vt:lpstr>
      <vt:lpstr>Summary and Conclusions</vt:lpstr>
      <vt:lpstr>References</vt:lpstr>
      <vt:lpstr>Questions?</vt:lpstr>
      <vt:lpstr>PowerPoint Presentation</vt:lpstr>
      <vt:lpstr>Socio-economic data</vt:lpstr>
    </vt:vector>
  </TitlesOfParts>
  <Company>University of Tennessee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internet access impact rural lifestyle, education and businesses? Evidence from rural Tennessee</dc:title>
  <dc:creator>Upendram, Sreedhar</dc:creator>
  <cp:lastModifiedBy>Upendram, Sreedhar</cp:lastModifiedBy>
  <cp:revision>168</cp:revision>
  <cp:lastPrinted>2019-11-05T12:00:53Z</cp:lastPrinted>
  <dcterms:created xsi:type="dcterms:W3CDTF">2018-07-10T14:29:06Z</dcterms:created>
  <dcterms:modified xsi:type="dcterms:W3CDTF">2021-11-05T19:24:45Z</dcterms:modified>
</cp:coreProperties>
</file>